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ileron Heavy" panose="020B0604020202020204" charset="0"/>
      <p:regular r:id="rId15"/>
    </p:embeddedFont>
    <p:embeddedFont>
      <p:font typeface="Aileron Regular" panose="020B0604020202020204" charset="0"/>
      <p:regular r:id="rId16"/>
    </p:embeddedFont>
    <p:embeddedFont>
      <p:font typeface="Aileron Regular Bold" panose="020B0604020202020204" charset="0"/>
      <p:regular r:id="rId17"/>
    </p:embeddedFont>
    <p:embeddedFont>
      <p:font typeface="Aileron Thin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Inter Bold" panose="020B0604020202020204" charset="0"/>
      <p:regular r:id="rId23"/>
    </p:embeddedFont>
    <p:embeddedFont>
      <p:font typeface="Inter Bold Italics" panose="020B0604020202020204" charset="0"/>
      <p:regular r:id="rId24"/>
    </p:embeddedFont>
    <p:embeddedFont>
      <p:font typeface="Inter Thin Bold" panose="020B0604020202020204" charset="0"/>
      <p:regular r:id="rId25"/>
    </p:embeddedFont>
    <p:embeddedFont>
      <p:font typeface="Montserrat Classic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68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56326" y="2686830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F8F4F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53040" y="2541925"/>
            <a:ext cx="12310943" cy="338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403F3D"/>
                </a:solidFill>
                <a:latin typeface="Inter Bold Italics"/>
              </a:rPr>
              <a:t>Scikits Iowa Alcohol Distributors - Machine Learning Project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19299" y="7151310"/>
            <a:ext cx="12310943" cy="1316110"/>
            <a:chOff x="0" y="0"/>
            <a:chExt cx="16414591" cy="175481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414591" cy="1754814"/>
              <a:chOff x="0" y="0"/>
              <a:chExt cx="32304351" cy="34535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304351" cy="3453520"/>
              </a:xfrm>
              <a:custGeom>
                <a:avLst/>
                <a:gdLst/>
                <a:ahLst/>
                <a:cxnLst/>
                <a:rect l="l" t="t" r="r" b="b"/>
                <a:pathLst>
                  <a:path w="32304351" h="3453520">
                    <a:moveTo>
                      <a:pt x="31999551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148720"/>
                    </a:lnTo>
                    <a:cubicBezTo>
                      <a:pt x="0" y="3317630"/>
                      <a:pt x="135890" y="3453520"/>
                      <a:pt x="304800" y="3453520"/>
                    </a:cubicBezTo>
                    <a:lnTo>
                      <a:pt x="31999551" y="3453520"/>
                    </a:lnTo>
                    <a:cubicBezTo>
                      <a:pt x="32168461" y="3453520"/>
                      <a:pt x="32304351" y="3317630"/>
                      <a:pt x="32304351" y="3148720"/>
                    </a:cubicBezTo>
                    <a:lnTo>
                      <a:pt x="32304351" y="304800"/>
                    </a:lnTo>
                    <a:cubicBezTo>
                      <a:pt x="32304351" y="135890"/>
                      <a:pt x="32168461" y="0"/>
                      <a:pt x="31999551" y="0"/>
                    </a:cubicBezTo>
                    <a:close/>
                  </a:path>
                </a:pathLst>
              </a:custGeom>
              <a:solidFill>
                <a:srgbClr val="DDA14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331839" y="616422"/>
              <a:ext cx="13750914" cy="474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147">
                  <a:solidFill>
                    <a:srgbClr val="403F3D"/>
                  </a:solidFill>
                  <a:latin typeface="Inter Thin Bold"/>
                </a:rPr>
                <a:t>AMIL WALGAMAGE, JAMIE TAN &amp; TAS TUDOR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2169009"/>
            <a:ext cx="10133132" cy="7226271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9312" y="2753414"/>
            <a:ext cx="9491908" cy="605746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POPULARITY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6562" y="2943474"/>
            <a:ext cx="1338508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No. 1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Top Sales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1912" y="2943474"/>
            <a:ext cx="1338508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No. 2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Top Sales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721662" y="2943474"/>
            <a:ext cx="1338508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No. 3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Top Sales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882091"/>
            <a:ext cx="10802166" cy="7513189"/>
            <a:chOff x="0" y="0"/>
            <a:chExt cx="17486479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86478" cy="12162303"/>
            </a:xfrm>
            <a:custGeom>
              <a:avLst/>
              <a:gdLst/>
              <a:ahLst/>
              <a:cxnLst/>
              <a:rect l="l" t="t" r="r" b="b"/>
              <a:pathLst>
                <a:path w="17486478" h="12162303">
                  <a:moveTo>
                    <a:pt x="1718167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7181678" y="12162303"/>
                  </a:lnTo>
                  <a:cubicBezTo>
                    <a:pt x="17350589" y="12162303"/>
                    <a:pt x="17486478" y="12026413"/>
                    <a:pt x="17486478" y="11857503"/>
                  </a:cubicBezTo>
                  <a:lnTo>
                    <a:pt x="17486478" y="304800"/>
                  </a:lnTo>
                  <a:cubicBezTo>
                    <a:pt x="17486478" y="135890"/>
                    <a:pt x="17350589" y="0"/>
                    <a:pt x="17181678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400483" y="1882091"/>
            <a:ext cx="6577183" cy="7513189"/>
            <a:chOff x="0" y="0"/>
            <a:chExt cx="13955786" cy="159418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55787" cy="15941849"/>
            </a:xfrm>
            <a:custGeom>
              <a:avLst/>
              <a:gdLst/>
              <a:ahLst/>
              <a:cxnLst/>
              <a:rect l="l" t="t" r="r" b="b"/>
              <a:pathLst>
                <a:path w="13955787" h="15941849">
                  <a:moveTo>
                    <a:pt x="1365098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5637049"/>
                  </a:lnTo>
                  <a:cubicBezTo>
                    <a:pt x="0" y="15805959"/>
                    <a:pt x="135890" y="15941849"/>
                    <a:pt x="304800" y="15941849"/>
                  </a:cubicBezTo>
                  <a:lnTo>
                    <a:pt x="13650987" y="15941849"/>
                  </a:lnTo>
                  <a:cubicBezTo>
                    <a:pt x="13819896" y="15941849"/>
                    <a:pt x="13955787" y="15805959"/>
                    <a:pt x="13955787" y="15637049"/>
                  </a:cubicBezTo>
                  <a:lnTo>
                    <a:pt x="13955787" y="304800"/>
                  </a:lnTo>
                  <a:cubicBezTo>
                    <a:pt x="13955787" y="135890"/>
                    <a:pt x="13819896" y="0"/>
                    <a:pt x="13650987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l="3782" r="3782" b="3972"/>
          <a:stretch>
            <a:fillRect/>
          </a:stretch>
        </p:blipFill>
        <p:spPr>
          <a:xfrm>
            <a:off x="4560409" y="2214469"/>
            <a:ext cx="7448948" cy="32211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12885" y="2065303"/>
            <a:ext cx="4780620" cy="337033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7659372" y="3404976"/>
            <a:ext cx="747817" cy="233189"/>
            <a:chOff x="0" y="0"/>
            <a:chExt cx="488734" cy="15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8734" cy="152400"/>
            </a:xfrm>
            <a:custGeom>
              <a:avLst/>
              <a:gdLst/>
              <a:ahLst/>
              <a:cxnLst/>
              <a:rect l="l" t="t" r="r" b="b"/>
              <a:pathLst>
                <a:path w="488734" h="152400">
                  <a:moveTo>
                    <a:pt x="0" y="0"/>
                  </a:moveTo>
                  <a:lnTo>
                    <a:pt x="488734" y="0"/>
                  </a:lnTo>
                  <a:lnTo>
                    <a:pt x="48873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50563" y="5893337"/>
            <a:ext cx="7058794" cy="312351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612885" y="5778890"/>
            <a:ext cx="4780620" cy="335241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8163462" y="7496517"/>
            <a:ext cx="699672" cy="1013908"/>
            <a:chOff x="0" y="0"/>
            <a:chExt cx="1343390" cy="194673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43390" cy="1946732"/>
            </a:xfrm>
            <a:custGeom>
              <a:avLst/>
              <a:gdLst/>
              <a:ahLst/>
              <a:cxnLst/>
              <a:rect l="l" t="t" r="r" b="b"/>
              <a:pathLst>
                <a:path w="1343390" h="1946732">
                  <a:moveTo>
                    <a:pt x="0" y="0"/>
                  </a:moveTo>
                  <a:lnTo>
                    <a:pt x="1343390" y="0"/>
                  </a:lnTo>
                  <a:lnTo>
                    <a:pt x="1343390" y="1946732"/>
                  </a:lnTo>
                  <a:lnTo>
                    <a:pt x="0" y="1946732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57200" y="4838990"/>
            <a:ext cx="17703800" cy="1599392"/>
            <a:chOff x="0" y="0"/>
            <a:chExt cx="6325979" cy="571500"/>
          </a:xfrm>
        </p:grpSpPr>
        <p:sp>
          <p:nvSpPr>
            <p:cNvPr id="21" name="Freeform 21"/>
            <p:cNvSpPr/>
            <p:nvPr/>
          </p:nvSpPr>
          <p:spPr>
            <a:xfrm>
              <a:off x="0" y="255270"/>
              <a:ext cx="6325979" cy="69850"/>
            </a:xfrm>
            <a:custGeom>
              <a:avLst/>
              <a:gdLst/>
              <a:ahLst/>
              <a:cxnLst/>
              <a:rect l="l" t="t" r="r" b="b"/>
              <a:pathLst>
                <a:path w="6325979" h="69850">
                  <a:moveTo>
                    <a:pt x="603514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325979" y="69850"/>
                  </a:lnTo>
                  <a:lnTo>
                    <a:pt x="6325979" y="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MODEL EVALUATIONS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8173" y="3306607"/>
            <a:ext cx="218179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03F3D"/>
                </a:solidFill>
                <a:latin typeface="Aileron Heavy"/>
              </a:rPr>
              <a:t>INITIAL MODELLING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8173" y="6797870"/>
            <a:ext cx="218179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403F3D"/>
                </a:solidFill>
                <a:latin typeface="Aileron Heavy"/>
              </a:rPr>
              <a:t>AFTER FINE TUNING THE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4693344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4693344"/>
            <a:ext cx="4998580" cy="4564956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693344"/>
            <a:ext cx="4998580" cy="4564956"/>
            <a:chOff x="0" y="0"/>
            <a:chExt cx="15671565" cy="14312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35508" y="6319520"/>
            <a:ext cx="2784963" cy="24612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A POWERFUL TOOL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875" y="4972050"/>
            <a:ext cx="4541380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403F3D"/>
                </a:solidFill>
                <a:latin typeface="Aileron Heavy"/>
              </a:rPr>
              <a:t>Model Evolution Occurs with New Observations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73310" y="4839970"/>
            <a:ext cx="4541380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403F3D"/>
                </a:solidFill>
                <a:latin typeface="Aileron Heavy"/>
              </a:rPr>
              <a:t>Exception Handling - Exclude Discontinued Items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89320" y="4972050"/>
            <a:ext cx="4541380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403F3D"/>
                </a:solidFill>
                <a:latin typeface="Aileron Heavy"/>
              </a:rPr>
              <a:t>Diversity  &amp; Randomisation 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51518" y="6471920"/>
            <a:ext cx="2784963" cy="246121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67529" y="6471920"/>
            <a:ext cx="2784963" cy="24612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62238" y="3529455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DDA14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7631" y="2268742"/>
            <a:ext cx="11301259" cy="57495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43707" y="4531995"/>
            <a:ext cx="4175443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Aileron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3275918"/>
            <a:ext cx="4998580" cy="5982382"/>
            <a:chOff x="0" y="0"/>
            <a:chExt cx="15671565" cy="187559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8755987"/>
            </a:xfrm>
            <a:custGeom>
              <a:avLst/>
              <a:gdLst/>
              <a:ahLst/>
              <a:cxnLst/>
              <a:rect l="l" t="t" r="r" b="b"/>
              <a:pathLst>
                <a:path w="15671566" h="18755987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8451187"/>
                  </a:lnTo>
                  <a:cubicBezTo>
                    <a:pt x="0" y="18620096"/>
                    <a:pt x="135890" y="18755987"/>
                    <a:pt x="304800" y="18755987"/>
                  </a:cubicBezTo>
                  <a:lnTo>
                    <a:pt x="15366766" y="18755987"/>
                  </a:lnTo>
                  <a:cubicBezTo>
                    <a:pt x="15535675" y="18755987"/>
                    <a:pt x="15671566" y="18620096"/>
                    <a:pt x="15671566" y="18451187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3275918"/>
            <a:ext cx="4998580" cy="5982382"/>
            <a:chOff x="0" y="0"/>
            <a:chExt cx="15671565" cy="187559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8755987"/>
            </a:xfrm>
            <a:custGeom>
              <a:avLst/>
              <a:gdLst/>
              <a:ahLst/>
              <a:cxnLst/>
              <a:rect l="l" t="t" r="r" b="b"/>
              <a:pathLst>
                <a:path w="15671566" h="18755987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8451187"/>
                  </a:lnTo>
                  <a:cubicBezTo>
                    <a:pt x="0" y="18620096"/>
                    <a:pt x="135890" y="18755987"/>
                    <a:pt x="304800" y="18755987"/>
                  </a:cubicBezTo>
                  <a:lnTo>
                    <a:pt x="15366766" y="18755987"/>
                  </a:lnTo>
                  <a:cubicBezTo>
                    <a:pt x="15535675" y="18755987"/>
                    <a:pt x="15671566" y="18620096"/>
                    <a:pt x="15671566" y="18451187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275918"/>
            <a:ext cx="4998580" cy="5982382"/>
            <a:chOff x="0" y="0"/>
            <a:chExt cx="15671565" cy="187559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8755987"/>
            </a:xfrm>
            <a:custGeom>
              <a:avLst/>
              <a:gdLst/>
              <a:ahLst/>
              <a:cxnLst/>
              <a:rect l="l" t="t" r="r" b="b"/>
              <a:pathLst>
                <a:path w="15671566" h="18755987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8451187"/>
                  </a:lnTo>
                  <a:cubicBezTo>
                    <a:pt x="0" y="18620096"/>
                    <a:pt x="135890" y="18755987"/>
                    <a:pt x="304800" y="18755987"/>
                  </a:cubicBezTo>
                  <a:lnTo>
                    <a:pt x="15366766" y="18755987"/>
                  </a:lnTo>
                  <a:cubicBezTo>
                    <a:pt x="15535675" y="18755987"/>
                    <a:pt x="15671566" y="18620096"/>
                    <a:pt x="15671566" y="18451187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b="44858"/>
          <a:stretch>
            <a:fillRect/>
          </a:stretch>
        </p:blipFill>
        <p:spPr>
          <a:xfrm>
            <a:off x="12690026" y="3622886"/>
            <a:ext cx="4139969" cy="350533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6287" b="7705"/>
          <a:stretch>
            <a:fillRect/>
          </a:stretch>
        </p:blipFill>
        <p:spPr>
          <a:xfrm>
            <a:off x="1495126" y="3622886"/>
            <a:ext cx="4075630" cy="350533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940" t="7693" b="7693"/>
          <a:stretch>
            <a:fillRect/>
          </a:stretch>
        </p:blipFill>
        <p:spPr>
          <a:xfrm>
            <a:off x="7112796" y="3622886"/>
            <a:ext cx="4062409" cy="350533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50400" y="7358656"/>
            <a:ext cx="256508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Amil Walgamage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2552" y="7358656"/>
            <a:ext cx="158289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Jamie Tan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97216" y="7358656"/>
            <a:ext cx="1525588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Tas Tudor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9806138" y="1946041"/>
            <a:ext cx="6542115" cy="639491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810153"/>
            <a:ext cx="6509233" cy="2271777"/>
            <a:chOff x="0" y="0"/>
            <a:chExt cx="8678977" cy="30290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53140"/>
              <a:ext cx="867897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8678977" cy="2133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PROJECT SUMMARY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695316"/>
            <a:ext cx="6311997" cy="554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High Level: </a:t>
            </a: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Machine learning </a:t>
            </a:r>
            <a:r>
              <a:rPr lang="en-US" sz="2404">
                <a:solidFill>
                  <a:srgbClr val="000000"/>
                </a:solidFill>
                <a:latin typeface="Aileron Regular Bold"/>
              </a:rPr>
              <a:t>product recommender</a:t>
            </a:r>
            <a:r>
              <a:rPr lang="en-US" sz="2404">
                <a:solidFill>
                  <a:srgbClr val="000000"/>
                </a:solidFill>
                <a:latin typeface="Aileron Regular"/>
              </a:rPr>
              <a:t> for wholesale liquor outlets in Iowa USA to increase conversion rates &amp; revenue per customer.</a:t>
            </a:r>
          </a:p>
          <a:p>
            <a:pPr>
              <a:lnSpc>
                <a:spcPts val="3366"/>
              </a:lnSpc>
            </a:pPr>
            <a:endParaRPr lang="en-US" sz="2404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Successfully Completed: </a:t>
            </a: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Built and deployed working machine learning website with a personalised product recommender based on data obtained from Google's machine learning public databases.</a:t>
            </a:r>
          </a:p>
          <a:p>
            <a:pPr>
              <a:lnSpc>
                <a:spcPts val="3366"/>
              </a:lnSpc>
            </a:pPr>
            <a:endParaRPr lang="en-US" sz="2404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According to McKinsey: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165566"/>
            <a:ext cx="1956048" cy="13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8"/>
              </a:lnSpc>
            </a:pPr>
            <a:r>
              <a:rPr lang="en-US" sz="8106">
                <a:solidFill>
                  <a:srgbClr val="DDA146"/>
                </a:solidFill>
                <a:latin typeface="Aileron Regular"/>
              </a:rPr>
              <a:t>35%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1592" y="8459548"/>
            <a:ext cx="5982408" cy="91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3"/>
              </a:lnSpc>
            </a:pPr>
            <a:r>
              <a:rPr lang="en-US" sz="2595">
                <a:solidFill>
                  <a:srgbClr val="000000"/>
                </a:solidFill>
                <a:latin typeface="Aileron Regular"/>
              </a:rPr>
              <a:t>of consumer purchases on Amazon come from product recommendations^.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2812" y="9842500"/>
            <a:ext cx="6332061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ileron Thin"/>
              </a:rPr>
              <a:t>^ https://www.mckinsey.com/industries/retail/our-insights/how-retailers-can-keep-up-with-consumers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403F3D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403F3D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403F3D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403F3D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77480" y="2544567"/>
            <a:ext cx="10933040" cy="684681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28700"/>
            <a:ext cx="6869639" cy="1489505"/>
            <a:chOff x="0" y="0"/>
            <a:chExt cx="9159519" cy="198600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10111"/>
              <a:ext cx="9159519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9159519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PRODUCT DEMO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7135" y="551278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427866"/>
            <a:ext cx="16270586" cy="8334935"/>
            <a:chOff x="0" y="0"/>
            <a:chExt cx="27384495" cy="140282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384496" cy="14028258"/>
            </a:xfrm>
            <a:custGeom>
              <a:avLst/>
              <a:gdLst/>
              <a:ahLst/>
              <a:cxnLst/>
              <a:rect l="l" t="t" r="r" b="b"/>
              <a:pathLst>
                <a:path w="27384496" h="14028258">
                  <a:moveTo>
                    <a:pt x="2707969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3723458"/>
                  </a:lnTo>
                  <a:cubicBezTo>
                    <a:pt x="0" y="13892369"/>
                    <a:pt x="135890" y="14028258"/>
                    <a:pt x="304800" y="14028258"/>
                  </a:cubicBezTo>
                  <a:lnTo>
                    <a:pt x="27079696" y="14028258"/>
                  </a:lnTo>
                  <a:cubicBezTo>
                    <a:pt x="27248607" y="14028258"/>
                    <a:pt x="27384496" y="13892369"/>
                    <a:pt x="27384496" y="13723458"/>
                  </a:cubicBezTo>
                  <a:lnTo>
                    <a:pt x="27384496" y="304800"/>
                  </a:lnTo>
                  <a:cubicBezTo>
                    <a:pt x="27384496" y="135890"/>
                    <a:pt x="27248607" y="0"/>
                    <a:pt x="2707969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714108" y="1757940"/>
            <a:ext cx="6677696" cy="375221"/>
            <a:chOff x="0" y="0"/>
            <a:chExt cx="8903595" cy="500295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0" name="AutoShape 10"/>
            <p:cNvSpPr/>
            <p:nvPr/>
          </p:nvSpPr>
          <p:spPr>
            <a:xfrm>
              <a:off x="1505099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3010198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4515297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3" name="AutoShape 13"/>
            <p:cNvSpPr/>
            <p:nvPr/>
          </p:nvSpPr>
          <p:spPr>
            <a:xfrm>
              <a:off x="6020397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7525496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510751" y="1757940"/>
            <a:ext cx="6677696" cy="375221"/>
            <a:chOff x="0" y="0"/>
            <a:chExt cx="8903595" cy="500295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1505099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3010198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4515297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6020397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7525496" y="0"/>
              <a:ext cx="1378099" cy="500295"/>
            </a:xfrm>
            <a:prstGeom prst="rect">
              <a:avLst/>
            </a:prstGeom>
            <a:solidFill>
              <a:srgbClr val="403F3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714108" y="2318451"/>
            <a:ext cx="6677696" cy="524800"/>
            <a:chOff x="0" y="0"/>
            <a:chExt cx="8903595" cy="699734"/>
          </a:xfrm>
        </p:grpSpPr>
        <p:sp>
          <p:nvSpPr>
            <p:cNvPr id="23" name="AutoShape 23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7" name="AutoShape 27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28" name="AutoShape 28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510751" y="2318451"/>
            <a:ext cx="6677696" cy="524800"/>
            <a:chOff x="0" y="0"/>
            <a:chExt cx="8903595" cy="699734"/>
          </a:xfrm>
        </p:grpSpPr>
        <p:sp>
          <p:nvSpPr>
            <p:cNvPr id="30" name="AutoShape 30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1" name="AutoShape 31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2" name="AutoShape 32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3" name="AutoShape 33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4" name="AutoShape 34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5" name="AutoShape 35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3714108" y="2926198"/>
            <a:ext cx="6677696" cy="524800"/>
            <a:chOff x="0" y="0"/>
            <a:chExt cx="8903595" cy="699734"/>
          </a:xfrm>
        </p:grpSpPr>
        <p:sp>
          <p:nvSpPr>
            <p:cNvPr id="37" name="AutoShape 37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8" name="AutoShape 38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39" name="AutoShape 39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0" name="AutoShape 40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1" name="AutoShape 41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2" name="AutoShape 42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0510751" y="2926198"/>
            <a:ext cx="6677696" cy="524800"/>
            <a:chOff x="0" y="0"/>
            <a:chExt cx="8903595" cy="699734"/>
          </a:xfrm>
        </p:grpSpPr>
        <p:sp>
          <p:nvSpPr>
            <p:cNvPr id="44" name="AutoShape 44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5" name="AutoShape 45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6" name="AutoShape 46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7" name="AutoShape 47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8" name="AutoShape 48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49" name="AutoShape 49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3714108" y="3553342"/>
            <a:ext cx="6677696" cy="524800"/>
            <a:chOff x="0" y="0"/>
            <a:chExt cx="8903595" cy="699734"/>
          </a:xfrm>
        </p:grpSpPr>
        <p:sp>
          <p:nvSpPr>
            <p:cNvPr id="51" name="AutoShape 51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2" name="AutoShape 52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3" name="AutoShape 53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4" name="AutoShape 54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5" name="AutoShape 55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6" name="AutoShape 56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10510751" y="3553342"/>
            <a:ext cx="6677696" cy="524800"/>
            <a:chOff x="0" y="0"/>
            <a:chExt cx="8903595" cy="699734"/>
          </a:xfrm>
        </p:grpSpPr>
        <p:sp>
          <p:nvSpPr>
            <p:cNvPr id="58" name="AutoShape 58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59" name="AutoShape 59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0" name="AutoShape 60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1" name="AutoShape 61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2" name="AutoShape 62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3" name="AutoShape 63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64" name="Group 64"/>
          <p:cNvGrpSpPr/>
          <p:nvPr/>
        </p:nvGrpSpPr>
        <p:grpSpPr>
          <a:xfrm>
            <a:off x="3714108" y="4176891"/>
            <a:ext cx="6677696" cy="524800"/>
            <a:chOff x="0" y="0"/>
            <a:chExt cx="8903595" cy="699734"/>
          </a:xfrm>
        </p:grpSpPr>
        <p:sp>
          <p:nvSpPr>
            <p:cNvPr id="65" name="AutoShape 65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6" name="AutoShape 66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7" name="AutoShape 67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8" name="AutoShape 68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69" name="AutoShape 69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0" name="AutoShape 70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71" name="Group 71"/>
          <p:cNvGrpSpPr/>
          <p:nvPr/>
        </p:nvGrpSpPr>
        <p:grpSpPr>
          <a:xfrm>
            <a:off x="10510751" y="4176891"/>
            <a:ext cx="6677696" cy="524800"/>
            <a:chOff x="0" y="0"/>
            <a:chExt cx="8903595" cy="699734"/>
          </a:xfrm>
        </p:grpSpPr>
        <p:sp>
          <p:nvSpPr>
            <p:cNvPr id="72" name="AutoShape 72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3" name="AutoShape 73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4" name="AutoShape 74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5" name="AutoShape 75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6" name="AutoShape 76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77" name="AutoShape 77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3714108" y="4804979"/>
            <a:ext cx="6677696" cy="524800"/>
            <a:chOff x="0" y="0"/>
            <a:chExt cx="8903595" cy="699734"/>
          </a:xfrm>
        </p:grpSpPr>
        <p:sp>
          <p:nvSpPr>
            <p:cNvPr id="79" name="AutoShape 79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0" name="AutoShape 80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1" name="AutoShape 81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2" name="AutoShape 82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3" name="AutoShape 83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4" name="AutoShape 84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85" name="Group 85"/>
          <p:cNvGrpSpPr/>
          <p:nvPr/>
        </p:nvGrpSpPr>
        <p:grpSpPr>
          <a:xfrm>
            <a:off x="10510751" y="4804979"/>
            <a:ext cx="6677696" cy="524800"/>
            <a:chOff x="0" y="0"/>
            <a:chExt cx="8903595" cy="699734"/>
          </a:xfrm>
        </p:grpSpPr>
        <p:sp>
          <p:nvSpPr>
            <p:cNvPr id="86" name="AutoShape 86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7" name="AutoShape 87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8" name="AutoShape 88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89" name="AutoShape 89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0" name="AutoShape 90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1" name="AutoShape 91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3714108" y="5454854"/>
            <a:ext cx="6677696" cy="524800"/>
            <a:chOff x="0" y="0"/>
            <a:chExt cx="8903595" cy="699734"/>
          </a:xfrm>
        </p:grpSpPr>
        <p:sp>
          <p:nvSpPr>
            <p:cNvPr id="93" name="AutoShape 93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4" name="AutoShape 94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5" name="AutoShape 95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6" name="AutoShape 96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7" name="AutoShape 97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98" name="AutoShape 98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10510751" y="5454854"/>
            <a:ext cx="6677696" cy="524800"/>
            <a:chOff x="0" y="0"/>
            <a:chExt cx="8903595" cy="699734"/>
          </a:xfrm>
        </p:grpSpPr>
        <p:sp>
          <p:nvSpPr>
            <p:cNvPr id="100" name="AutoShape 100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1" name="AutoShape 101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2" name="AutoShape 102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3" name="AutoShape 103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4" name="AutoShape 104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5" name="AutoShape 105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06" name="Group 106"/>
          <p:cNvGrpSpPr/>
          <p:nvPr/>
        </p:nvGrpSpPr>
        <p:grpSpPr>
          <a:xfrm>
            <a:off x="3714108" y="6103010"/>
            <a:ext cx="6677696" cy="524800"/>
            <a:chOff x="0" y="0"/>
            <a:chExt cx="8903595" cy="699734"/>
          </a:xfrm>
        </p:grpSpPr>
        <p:sp>
          <p:nvSpPr>
            <p:cNvPr id="107" name="AutoShape 107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8" name="AutoShape 108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09" name="AutoShape 109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0" name="AutoShape 110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1" name="AutoShape 111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2" name="AutoShape 112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13" name="Group 113"/>
          <p:cNvGrpSpPr/>
          <p:nvPr/>
        </p:nvGrpSpPr>
        <p:grpSpPr>
          <a:xfrm>
            <a:off x="10510751" y="6103010"/>
            <a:ext cx="6677696" cy="524800"/>
            <a:chOff x="0" y="0"/>
            <a:chExt cx="8903595" cy="699734"/>
          </a:xfrm>
        </p:grpSpPr>
        <p:sp>
          <p:nvSpPr>
            <p:cNvPr id="114" name="AutoShape 114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5" name="AutoShape 115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6" name="AutoShape 116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7" name="AutoShape 117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8" name="AutoShape 118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19" name="AutoShape 119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3714108" y="6718629"/>
            <a:ext cx="6677696" cy="524800"/>
            <a:chOff x="0" y="0"/>
            <a:chExt cx="8903595" cy="699734"/>
          </a:xfrm>
        </p:grpSpPr>
        <p:sp>
          <p:nvSpPr>
            <p:cNvPr id="121" name="AutoShape 121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2" name="AutoShape 122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3" name="AutoShape 123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4" name="AutoShape 124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5" name="AutoShape 125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6" name="AutoShape 126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27" name="Group 127"/>
          <p:cNvGrpSpPr/>
          <p:nvPr/>
        </p:nvGrpSpPr>
        <p:grpSpPr>
          <a:xfrm>
            <a:off x="10510751" y="6718629"/>
            <a:ext cx="6677696" cy="524800"/>
            <a:chOff x="0" y="0"/>
            <a:chExt cx="8903595" cy="699734"/>
          </a:xfrm>
        </p:grpSpPr>
        <p:sp>
          <p:nvSpPr>
            <p:cNvPr id="128" name="AutoShape 128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29" name="AutoShape 129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0" name="AutoShape 130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1" name="AutoShape 131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2" name="AutoShape 132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3" name="AutoShape 133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34" name="Group 134"/>
          <p:cNvGrpSpPr/>
          <p:nvPr/>
        </p:nvGrpSpPr>
        <p:grpSpPr>
          <a:xfrm>
            <a:off x="3714108" y="7332690"/>
            <a:ext cx="6677696" cy="524800"/>
            <a:chOff x="0" y="0"/>
            <a:chExt cx="8903595" cy="699734"/>
          </a:xfrm>
        </p:grpSpPr>
        <p:sp>
          <p:nvSpPr>
            <p:cNvPr id="135" name="AutoShape 135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6" name="AutoShape 136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7" name="AutoShape 137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8" name="AutoShape 138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39" name="AutoShape 139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0" name="AutoShape 140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41" name="Group 141"/>
          <p:cNvGrpSpPr/>
          <p:nvPr/>
        </p:nvGrpSpPr>
        <p:grpSpPr>
          <a:xfrm>
            <a:off x="10510751" y="7332690"/>
            <a:ext cx="6677696" cy="524800"/>
            <a:chOff x="0" y="0"/>
            <a:chExt cx="8903595" cy="699734"/>
          </a:xfrm>
        </p:grpSpPr>
        <p:sp>
          <p:nvSpPr>
            <p:cNvPr id="142" name="AutoShape 142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3" name="AutoShape 143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4" name="AutoShape 144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5" name="AutoShape 145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6" name="AutoShape 146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47" name="AutoShape 147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3714108" y="7931006"/>
            <a:ext cx="6677696" cy="524800"/>
            <a:chOff x="0" y="0"/>
            <a:chExt cx="8903595" cy="699734"/>
          </a:xfrm>
        </p:grpSpPr>
        <p:sp>
          <p:nvSpPr>
            <p:cNvPr id="149" name="AutoShape 149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0" name="AutoShape 150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1" name="AutoShape 151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2" name="AutoShape 152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3" name="AutoShape 153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4" name="AutoShape 154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55" name="Group 155"/>
          <p:cNvGrpSpPr/>
          <p:nvPr/>
        </p:nvGrpSpPr>
        <p:grpSpPr>
          <a:xfrm>
            <a:off x="3714108" y="8560813"/>
            <a:ext cx="6677696" cy="524800"/>
            <a:chOff x="0" y="0"/>
            <a:chExt cx="8903595" cy="699734"/>
          </a:xfrm>
        </p:grpSpPr>
        <p:sp>
          <p:nvSpPr>
            <p:cNvPr id="156" name="AutoShape 156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7" name="AutoShape 157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8" name="AutoShape 158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59" name="AutoShape 159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0" name="AutoShape 160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1" name="AutoShape 161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62" name="Group 162"/>
          <p:cNvGrpSpPr/>
          <p:nvPr/>
        </p:nvGrpSpPr>
        <p:grpSpPr>
          <a:xfrm>
            <a:off x="10510751" y="7931006"/>
            <a:ext cx="6677696" cy="524800"/>
            <a:chOff x="0" y="0"/>
            <a:chExt cx="8903595" cy="699734"/>
          </a:xfrm>
        </p:grpSpPr>
        <p:sp>
          <p:nvSpPr>
            <p:cNvPr id="163" name="AutoShape 163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4" name="AutoShape 164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5" name="AutoShape 165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6" name="AutoShape 166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7" name="AutoShape 167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68" name="AutoShape 168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69" name="Group 169"/>
          <p:cNvGrpSpPr/>
          <p:nvPr/>
        </p:nvGrpSpPr>
        <p:grpSpPr>
          <a:xfrm>
            <a:off x="10510751" y="8560813"/>
            <a:ext cx="6677696" cy="524800"/>
            <a:chOff x="0" y="0"/>
            <a:chExt cx="8903595" cy="699734"/>
          </a:xfrm>
        </p:grpSpPr>
        <p:sp>
          <p:nvSpPr>
            <p:cNvPr id="170" name="AutoShape 170"/>
            <p:cNvSpPr/>
            <p:nvPr/>
          </p:nvSpPr>
          <p:spPr>
            <a:xfrm>
              <a:off x="0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1" name="AutoShape 171"/>
            <p:cNvSpPr/>
            <p:nvPr/>
          </p:nvSpPr>
          <p:spPr>
            <a:xfrm>
              <a:off x="1505099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2" name="AutoShape 172"/>
            <p:cNvSpPr/>
            <p:nvPr/>
          </p:nvSpPr>
          <p:spPr>
            <a:xfrm>
              <a:off x="3010198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3" name="AutoShape 173"/>
            <p:cNvSpPr/>
            <p:nvPr/>
          </p:nvSpPr>
          <p:spPr>
            <a:xfrm>
              <a:off x="45152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4" name="AutoShape 174"/>
            <p:cNvSpPr/>
            <p:nvPr/>
          </p:nvSpPr>
          <p:spPr>
            <a:xfrm>
              <a:off x="6020397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  <p:sp>
          <p:nvSpPr>
            <p:cNvPr id="175" name="AutoShape 175"/>
            <p:cNvSpPr/>
            <p:nvPr/>
          </p:nvSpPr>
          <p:spPr>
            <a:xfrm>
              <a:off x="7525496" y="0"/>
              <a:ext cx="1378099" cy="699734"/>
            </a:xfrm>
            <a:prstGeom prst="rect">
              <a:avLst/>
            </a:prstGeom>
            <a:solidFill>
              <a:srgbClr val="949491"/>
            </a:solidFill>
          </p:spPr>
        </p:sp>
      </p:grpSp>
      <p:grpSp>
        <p:nvGrpSpPr>
          <p:cNvPr id="176" name="Group 176"/>
          <p:cNvGrpSpPr/>
          <p:nvPr/>
        </p:nvGrpSpPr>
        <p:grpSpPr>
          <a:xfrm>
            <a:off x="1158536" y="2318451"/>
            <a:ext cx="2437965" cy="524800"/>
            <a:chOff x="0" y="0"/>
            <a:chExt cx="824694" cy="177525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78" name="Group 178"/>
          <p:cNvGrpSpPr/>
          <p:nvPr/>
        </p:nvGrpSpPr>
        <p:grpSpPr>
          <a:xfrm>
            <a:off x="1158536" y="7332690"/>
            <a:ext cx="2437965" cy="524800"/>
            <a:chOff x="0" y="0"/>
            <a:chExt cx="824694" cy="177525"/>
          </a:xfrm>
        </p:grpSpPr>
        <p:sp>
          <p:nvSpPr>
            <p:cNvPr id="179" name="Freeform 179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0" name="Group 180"/>
          <p:cNvGrpSpPr/>
          <p:nvPr/>
        </p:nvGrpSpPr>
        <p:grpSpPr>
          <a:xfrm>
            <a:off x="1158536" y="7931006"/>
            <a:ext cx="2437965" cy="524800"/>
            <a:chOff x="0" y="0"/>
            <a:chExt cx="824694" cy="177525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2" name="Group 182"/>
          <p:cNvGrpSpPr/>
          <p:nvPr/>
        </p:nvGrpSpPr>
        <p:grpSpPr>
          <a:xfrm>
            <a:off x="1158536" y="8560813"/>
            <a:ext cx="2437965" cy="524800"/>
            <a:chOff x="0" y="0"/>
            <a:chExt cx="824694" cy="177525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4" name="Group 184"/>
          <p:cNvGrpSpPr/>
          <p:nvPr/>
        </p:nvGrpSpPr>
        <p:grpSpPr>
          <a:xfrm>
            <a:off x="1158536" y="2926198"/>
            <a:ext cx="2437965" cy="524800"/>
            <a:chOff x="0" y="0"/>
            <a:chExt cx="824694" cy="177525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6" name="Group 186"/>
          <p:cNvGrpSpPr/>
          <p:nvPr/>
        </p:nvGrpSpPr>
        <p:grpSpPr>
          <a:xfrm>
            <a:off x="1158536" y="3553342"/>
            <a:ext cx="2437965" cy="524800"/>
            <a:chOff x="0" y="0"/>
            <a:chExt cx="824694" cy="177525"/>
          </a:xfrm>
        </p:grpSpPr>
        <p:sp>
          <p:nvSpPr>
            <p:cNvPr id="187" name="Freeform 187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88" name="Group 188"/>
          <p:cNvGrpSpPr/>
          <p:nvPr/>
        </p:nvGrpSpPr>
        <p:grpSpPr>
          <a:xfrm>
            <a:off x="1158536" y="4176891"/>
            <a:ext cx="2437965" cy="524800"/>
            <a:chOff x="0" y="0"/>
            <a:chExt cx="824694" cy="177525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0" name="Group 190"/>
          <p:cNvGrpSpPr/>
          <p:nvPr/>
        </p:nvGrpSpPr>
        <p:grpSpPr>
          <a:xfrm>
            <a:off x="1158536" y="4804979"/>
            <a:ext cx="2437965" cy="524800"/>
            <a:chOff x="0" y="0"/>
            <a:chExt cx="824694" cy="177525"/>
          </a:xfrm>
        </p:grpSpPr>
        <p:sp>
          <p:nvSpPr>
            <p:cNvPr id="191" name="Freeform 191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2" name="Group 192"/>
          <p:cNvGrpSpPr/>
          <p:nvPr/>
        </p:nvGrpSpPr>
        <p:grpSpPr>
          <a:xfrm>
            <a:off x="1158536" y="5454854"/>
            <a:ext cx="2437965" cy="524800"/>
            <a:chOff x="0" y="0"/>
            <a:chExt cx="824694" cy="177525"/>
          </a:xfrm>
        </p:grpSpPr>
        <p:sp>
          <p:nvSpPr>
            <p:cNvPr id="193" name="Freeform 193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4" name="Group 194"/>
          <p:cNvGrpSpPr/>
          <p:nvPr/>
        </p:nvGrpSpPr>
        <p:grpSpPr>
          <a:xfrm>
            <a:off x="1158536" y="6103010"/>
            <a:ext cx="2437965" cy="524800"/>
            <a:chOff x="0" y="0"/>
            <a:chExt cx="824694" cy="177525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6" name="Group 196"/>
          <p:cNvGrpSpPr/>
          <p:nvPr/>
        </p:nvGrpSpPr>
        <p:grpSpPr>
          <a:xfrm>
            <a:off x="1158536" y="6718629"/>
            <a:ext cx="2437965" cy="524800"/>
            <a:chOff x="0" y="0"/>
            <a:chExt cx="824694" cy="177525"/>
          </a:xfrm>
        </p:grpSpPr>
        <p:sp>
          <p:nvSpPr>
            <p:cNvPr id="197" name="Freeform 197"/>
            <p:cNvSpPr/>
            <p:nvPr/>
          </p:nvSpPr>
          <p:spPr>
            <a:xfrm>
              <a:off x="0" y="0"/>
              <a:ext cx="824694" cy="177525"/>
            </a:xfrm>
            <a:custGeom>
              <a:avLst/>
              <a:gdLst/>
              <a:ahLst/>
              <a:cxnLst/>
              <a:rect l="l" t="t" r="r" b="b"/>
              <a:pathLst>
                <a:path w="824694" h="177525">
                  <a:moveTo>
                    <a:pt x="0" y="0"/>
                  </a:moveTo>
                  <a:lnTo>
                    <a:pt x="824694" y="0"/>
                  </a:lnTo>
                  <a:lnTo>
                    <a:pt x="82469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403F3D"/>
            </a:solidFill>
          </p:spPr>
        </p:sp>
      </p:grpSp>
      <p:grpSp>
        <p:nvGrpSpPr>
          <p:cNvPr id="198" name="Group 198"/>
          <p:cNvGrpSpPr/>
          <p:nvPr/>
        </p:nvGrpSpPr>
        <p:grpSpPr>
          <a:xfrm>
            <a:off x="3714108" y="2318451"/>
            <a:ext cx="2155552" cy="524800"/>
            <a:chOff x="0" y="0"/>
            <a:chExt cx="729162" cy="177525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00" name="TextBox 200"/>
          <p:cNvSpPr txBox="1"/>
          <p:nvPr/>
        </p:nvSpPr>
        <p:spPr>
          <a:xfrm>
            <a:off x="1019150" y="392454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PROJECT WORKSTREAM </a:t>
            </a:r>
          </a:p>
        </p:txBody>
      </p:sp>
      <p:sp>
        <p:nvSpPr>
          <p:cNvPr id="201" name="TextBox 201"/>
          <p:cNvSpPr txBox="1"/>
          <p:nvPr/>
        </p:nvSpPr>
        <p:spPr>
          <a:xfrm>
            <a:off x="1168203" y="2420831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Concept Development</a:t>
            </a:r>
          </a:p>
        </p:txBody>
      </p:sp>
      <p:sp>
        <p:nvSpPr>
          <p:cNvPr id="202" name="TextBox 202"/>
          <p:cNvSpPr txBox="1"/>
          <p:nvPr/>
        </p:nvSpPr>
        <p:spPr>
          <a:xfrm>
            <a:off x="16281351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31 Oct</a:t>
            </a:r>
          </a:p>
        </p:txBody>
      </p:sp>
      <p:sp>
        <p:nvSpPr>
          <p:cNvPr id="203" name="TextBox 203"/>
          <p:cNvSpPr txBox="1"/>
          <p:nvPr/>
        </p:nvSpPr>
        <p:spPr>
          <a:xfrm>
            <a:off x="15165003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30 Oct</a:t>
            </a:r>
          </a:p>
        </p:txBody>
      </p:sp>
      <p:sp>
        <p:nvSpPr>
          <p:cNvPr id="204" name="TextBox 204"/>
          <p:cNvSpPr txBox="1"/>
          <p:nvPr/>
        </p:nvSpPr>
        <p:spPr>
          <a:xfrm>
            <a:off x="14025037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29 Oct</a:t>
            </a:r>
          </a:p>
        </p:txBody>
      </p:sp>
      <p:sp>
        <p:nvSpPr>
          <p:cNvPr id="205" name="TextBox 205"/>
          <p:cNvSpPr txBox="1"/>
          <p:nvPr/>
        </p:nvSpPr>
        <p:spPr>
          <a:xfrm>
            <a:off x="12915003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28 Oct</a:t>
            </a:r>
          </a:p>
        </p:txBody>
      </p:sp>
      <p:sp>
        <p:nvSpPr>
          <p:cNvPr id="206" name="TextBox 206"/>
          <p:cNvSpPr txBox="1"/>
          <p:nvPr/>
        </p:nvSpPr>
        <p:spPr>
          <a:xfrm>
            <a:off x="11765607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27 Oct</a:t>
            </a:r>
          </a:p>
        </p:txBody>
      </p:sp>
      <p:sp>
        <p:nvSpPr>
          <p:cNvPr id="207" name="TextBox 207"/>
          <p:cNvSpPr txBox="1"/>
          <p:nvPr/>
        </p:nvSpPr>
        <p:spPr>
          <a:xfrm>
            <a:off x="10647701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26 Oct</a:t>
            </a:r>
          </a:p>
        </p:txBody>
      </p:sp>
      <p:sp>
        <p:nvSpPr>
          <p:cNvPr id="208" name="TextBox 208"/>
          <p:cNvSpPr txBox="1"/>
          <p:nvPr/>
        </p:nvSpPr>
        <p:spPr>
          <a:xfrm>
            <a:off x="9490432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25 Oct</a:t>
            </a:r>
          </a:p>
        </p:txBody>
      </p:sp>
      <p:sp>
        <p:nvSpPr>
          <p:cNvPr id="209" name="TextBox 209"/>
          <p:cNvSpPr txBox="1"/>
          <p:nvPr/>
        </p:nvSpPr>
        <p:spPr>
          <a:xfrm>
            <a:off x="8362865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24 Oct</a:t>
            </a:r>
          </a:p>
        </p:txBody>
      </p:sp>
      <p:sp>
        <p:nvSpPr>
          <p:cNvPr id="210" name="TextBox 210"/>
          <p:cNvSpPr txBox="1"/>
          <p:nvPr/>
        </p:nvSpPr>
        <p:spPr>
          <a:xfrm>
            <a:off x="7246747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23 Oct</a:t>
            </a:r>
          </a:p>
        </p:txBody>
      </p:sp>
      <p:sp>
        <p:nvSpPr>
          <p:cNvPr id="211" name="TextBox 211"/>
          <p:cNvSpPr txBox="1"/>
          <p:nvPr/>
        </p:nvSpPr>
        <p:spPr>
          <a:xfrm>
            <a:off x="6105223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22 Oct</a:t>
            </a:r>
          </a:p>
        </p:txBody>
      </p:sp>
      <p:sp>
        <p:nvSpPr>
          <p:cNvPr id="212" name="TextBox 212"/>
          <p:cNvSpPr txBox="1"/>
          <p:nvPr/>
        </p:nvSpPr>
        <p:spPr>
          <a:xfrm>
            <a:off x="4971572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21 Oct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3853665" y="1785531"/>
            <a:ext cx="781135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20 Oct</a:t>
            </a:r>
          </a:p>
        </p:txBody>
      </p:sp>
      <p:grpSp>
        <p:nvGrpSpPr>
          <p:cNvPr id="214" name="Group 214"/>
          <p:cNvGrpSpPr/>
          <p:nvPr/>
        </p:nvGrpSpPr>
        <p:grpSpPr>
          <a:xfrm>
            <a:off x="5983052" y="2318451"/>
            <a:ext cx="1014028" cy="524800"/>
            <a:chOff x="0" y="0"/>
            <a:chExt cx="343017" cy="177525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343017" cy="177525"/>
            </a:xfrm>
            <a:custGeom>
              <a:avLst/>
              <a:gdLst/>
              <a:ahLst/>
              <a:cxnLst/>
              <a:rect l="l" t="t" r="r" b="b"/>
              <a:pathLst>
                <a:path w="343017" h="177525">
                  <a:moveTo>
                    <a:pt x="0" y="0"/>
                  </a:moveTo>
                  <a:lnTo>
                    <a:pt x="343017" y="0"/>
                  </a:lnTo>
                  <a:lnTo>
                    <a:pt x="343017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16" name="TextBox 216"/>
          <p:cNvSpPr txBox="1"/>
          <p:nvPr/>
        </p:nvSpPr>
        <p:spPr>
          <a:xfrm>
            <a:off x="3714108" y="2430356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Concept Build</a:t>
            </a:r>
          </a:p>
        </p:txBody>
      </p:sp>
      <p:sp>
        <p:nvSpPr>
          <p:cNvPr id="217" name="TextBox 217"/>
          <p:cNvSpPr txBox="1"/>
          <p:nvPr/>
        </p:nvSpPr>
        <p:spPr>
          <a:xfrm>
            <a:off x="6042097" y="2321136"/>
            <a:ext cx="89593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Pivot to B2B</a:t>
            </a:r>
          </a:p>
        </p:txBody>
      </p:sp>
      <p:sp>
        <p:nvSpPr>
          <p:cNvPr id="218" name="TextBox 218"/>
          <p:cNvSpPr txBox="1"/>
          <p:nvPr/>
        </p:nvSpPr>
        <p:spPr>
          <a:xfrm>
            <a:off x="1168203" y="3028578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Data Discovery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4841528" y="2926198"/>
            <a:ext cx="2155552" cy="524800"/>
            <a:chOff x="0" y="0"/>
            <a:chExt cx="729162" cy="177525"/>
          </a:xfrm>
        </p:grpSpPr>
        <p:sp>
          <p:nvSpPr>
            <p:cNvPr id="220" name="Freeform 220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21" name="TextBox 221"/>
          <p:cNvSpPr txBox="1"/>
          <p:nvPr/>
        </p:nvSpPr>
        <p:spPr>
          <a:xfrm>
            <a:off x="4841528" y="3038103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Identify Data Source</a:t>
            </a:r>
          </a:p>
        </p:txBody>
      </p:sp>
      <p:sp>
        <p:nvSpPr>
          <p:cNvPr id="222" name="TextBox 222"/>
          <p:cNvSpPr txBox="1"/>
          <p:nvPr/>
        </p:nvSpPr>
        <p:spPr>
          <a:xfrm>
            <a:off x="1158536" y="3655722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EDA</a:t>
            </a:r>
          </a:p>
        </p:txBody>
      </p:sp>
      <p:grpSp>
        <p:nvGrpSpPr>
          <p:cNvPr id="223" name="Group 223"/>
          <p:cNvGrpSpPr/>
          <p:nvPr/>
        </p:nvGrpSpPr>
        <p:grpSpPr>
          <a:xfrm>
            <a:off x="5983052" y="3553342"/>
            <a:ext cx="2155552" cy="524800"/>
            <a:chOff x="0" y="0"/>
            <a:chExt cx="729162" cy="177525"/>
          </a:xfrm>
        </p:grpSpPr>
        <p:sp>
          <p:nvSpPr>
            <p:cNvPr id="224" name="Freeform 224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25" name="TextBox 225"/>
          <p:cNvSpPr txBox="1"/>
          <p:nvPr/>
        </p:nvSpPr>
        <p:spPr>
          <a:xfrm>
            <a:off x="5975180" y="3695727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Preliminary EDA</a:t>
            </a:r>
          </a:p>
        </p:txBody>
      </p:sp>
      <p:grpSp>
        <p:nvGrpSpPr>
          <p:cNvPr id="226" name="Group 226"/>
          <p:cNvGrpSpPr/>
          <p:nvPr/>
        </p:nvGrpSpPr>
        <p:grpSpPr>
          <a:xfrm>
            <a:off x="8236252" y="3553342"/>
            <a:ext cx="4430727" cy="524800"/>
            <a:chOff x="0" y="0"/>
            <a:chExt cx="1498789" cy="177525"/>
          </a:xfrm>
        </p:grpSpPr>
        <p:sp>
          <p:nvSpPr>
            <p:cNvPr id="227" name="Freeform 227"/>
            <p:cNvSpPr/>
            <p:nvPr/>
          </p:nvSpPr>
          <p:spPr>
            <a:xfrm>
              <a:off x="0" y="0"/>
              <a:ext cx="1498789" cy="177525"/>
            </a:xfrm>
            <a:custGeom>
              <a:avLst/>
              <a:gdLst/>
              <a:ahLst/>
              <a:cxnLst/>
              <a:rect l="l" t="t" r="r" b="b"/>
              <a:pathLst>
                <a:path w="1498789" h="177525">
                  <a:moveTo>
                    <a:pt x="0" y="0"/>
                  </a:moveTo>
                  <a:lnTo>
                    <a:pt x="1498789" y="0"/>
                  </a:lnTo>
                  <a:lnTo>
                    <a:pt x="1498789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28" name="TextBox 228"/>
          <p:cNvSpPr txBox="1"/>
          <p:nvPr/>
        </p:nvSpPr>
        <p:spPr>
          <a:xfrm>
            <a:off x="9314028" y="3695727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Continuing &amp; Final EDA</a:t>
            </a:r>
          </a:p>
        </p:txBody>
      </p:sp>
      <p:sp>
        <p:nvSpPr>
          <p:cNvPr id="229" name="TextBox 229"/>
          <p:cNvSpPr txBox="1"/>
          <p:nvPr/>
        </p:nvSpPr>
        <p:spPr>
          <a:xfrm>
            <a:off x="1168203" y="4279271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Data Extraction</a:t>
            </a:r>
          </a:p>
        </p:txBody>
      </p:sp>
      <p:grpSp>
        <p:nvGrpSpPr>
          <p:cNvPr id="230" name="Group 230"/>
          <p:cNvGrpSpPr/>
          <p:nvPr/>
        </p:nvGrpSpPr>
        <p:grpSpPr>
          <a:xfrm>
            <a:off x="7113263" y="4176891"/>
            <a:ext cx="2155552" cy="524800"/>
            <a:chOff x="0" y="0"/>
            <a:chExt cx="729162" cy="177525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32" name="TextBox 232"/>
          <p:cNvSpPr txBox="1"/>
          <p:nvPr/>
        </p:nvSpPr>
        <p:spPr>
          <a:xfrm>
            <a:off x="7113263" y="4304036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Data Extraction</a:t>
            </a:r>
          </a:p>
        </p:txBody>
      </p:sp>
      <p:sp>
        <p:nvSpPr>
          <p:cNvPr id="233" name="TextBox 233"/>
          <p:cNvSpPr txBox="1"/>
          <p:nvPr/>
        </p:nvSpPr>
        <p:spPr>
          <a:xfrm>
            <a:off x="1177870" y="4907359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Webscraping</a:t>
            </a:r>
          </a:p>
        </p:txBody>
      </p:sp>
      <p:grpSp>
        <p:nvGrpSpPr>
          <p:cNvPr id="234" name="Group 234"/>
          <p:cNvGrpSpPr/>
          <p:nvPr/>
        </p:nvGrpSpPr>
        <p:grpSpPr>
          <a:xfrm>
            <a:off x="9373839" y="4804979"/>
            <a:ext cx="2155552" cy="524800"/>
            <a:chOff x="0" y="0"/>
            <a:chExt cx="729162" cy="177525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36" name="TextBox 236"/>
          <p:cNvSpPr txBox="1"/>
          <p:nvPr/>
        </p:nvSpPr>
        <p:spPr>
          <a:xfrm>
            <a:off x="9373839" y="4916884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Scrape Images</a:t>
            </a:r>
          </a:p>
        </p:txBody>
      </p:sp>
      <p:grpSp>
        <p:nvGrpSpPr>
          <p:cNvPr id="237" name="Group 237"/>
          <p:cNvGrpSpPr/>
          <p:nvPr/>
        </p:nvGrpSpPr>
        <p:grpSpPr>
          <a:xfrm>
            <a:off x="5975180" y="5454854"/>
            <a:ext cx="3293635" cy="524800"/>
            <a:chOff x="0" y="0"/>
            <a:chExt cx="1114143" cy="177525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1114143" cy="177525"/>
            </a:xfrm>
            <a:custGeom>
              <a:avLst/>
              <a:gdLst/>
              <a:ahLst/>
              <a:cxnLst/>
              <a:rect l="l" t="t" r="r" b="b"/>
              <a:pathLst>
                <a:path w="1114143" h="177525">
                  <a:moveTo>
                    <a:pt x="0" y="0"/>
                  </a:moveTo>
                  <a:lnTo>
                    <a:pt x="1114143" y="0"/>
                  </a:lnTo>
                  <a:lnTo>
                    <a:pt x="1114143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39" name="TextBox 239"/>
          <p:cNvSpPr txBox="1"/>
          <p:nvPr/>
        </p:nvSpPr>
        <p:spPr>
          <a:xfrm>
            <a:off x="1168203" y="5557234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Machine Learning</a:t>
            </a:r>
          </a:p>
        </p:txBody>
      </p:sp>
      <p:sp>
        <p:nvSpPr>
          <p:cNvPr id="240" name="TextBox 240"/>
          <p:cNvSpPr txBox="1"/>
          <p:nvPr/>
        </p:nvSpPr>
        <p:spPr>
          <a:xfrm>
            <a:off x="6412682" y="5557234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ML Library Selection</a:t>
            </a:r>
          </a:p>
        </p:txBody>
      </p:sp>
      <p:grpSp>
        <p:nvGrpSpPr>
          <p:cNvPr id="241" name="Group 241"/>
          <p:cNvGrpSpPr/>
          <p:nvPr/>
        </p:nvGrpSpPr>
        <p:grpSpPr>
          <a:xfrm>
            <a:off x="9373344" y="5454854"/>
            <a:ext cx="5579635" cy="524800"/>
            <a:chOff x="0" y="0"/>
            <a:chExt cx="1887432" cy="177525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1887432" cy="177525"/>
            </a:xfrm>
            <a:custGeom>
              <a:avLst/>
              <a:gdLst/>
              <a:ahLst/>
              <a:cxnLst/>
              <a:rect l="l" t="t" r="r" b="b"/>
              <a:pathLst>
                <a:path w="1887432" h="177525">
                  <a:moveTo>
                    <a:pt x="0" y="0"/>
                  </a:moveTo>
                  <a:lnTo>
                    <a:pt x="1887432" y="0"/>
                  </a:lnTo>
                  <a:lnTo>
                    <a:pt x="188743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43" name="TextBox 243"/>
          <p:cNvSpPr txBox="1"/>
          <p:nvPr/>
        </p:nvSpPr>
        <p:spPr>
          <a:xfrm>
            <a:off x="11038268" y="5584763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Machine Learning</a:t>
            </a:r>
          </a:p>
        </p:txBody>
      </p:sp>
      <p:sp>
        <p:nvSpPr>
          <p:cNvPr id="244" name="TextBox 244"/>
          <p:cNvSpPr txBox="1"/>
          <p:nvPr/>
        </p:nvSpPr>
        <p:spPr>
          <a:xfrm>
            <a:off x="1168203" y="6205390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Build Flask App</a:t>
            </a:r>
          </a:p>
        </p:txBody>
      </p:sp>
      <p:grpSp>
        <p:nvGrpSpPr>
          <p:cNvPr id="245" name="Group 245"/>
          <p:cNvGrpSpPr/>
          <p:nvPr/>
        </p:nvGrpSpPr>
        <p:grpSpPr>
          <a:xfrm>
            <a:off x="8236252" y="6103010"/>
            <a:ext cx="5545152" cy="524800"/>
            <a:chOff x="0" y="0"/>
            <a:chExt cx="1875768" cy="177525"/>
          </a:xfrm>
        </p:grpSpPr>
        <p:sp>
          <p:nvSpPr>
            <p:cNvPr id="246" name="Freeform 246"/>
            <p:cNvSpPr/>
            <p:nvPr/>
          </p:nvSpPr>
          <p:spPr>
            <a:xfrm>
              <a:off x="0" y="0"/>
              <a:ext cx="1875767" cy="177525"/>
            </a:xfrm>
            <a:custGeom>
              <a:avLst/>
              <a:gdLst/>
              <a:ahLst/>
              <a:cxnLst/>
              <a:rect l="l" t="t" r="r" b="b"/>
              <a:pathLst>
                <a:path w="1875767" h="177525">
                  <a:moveTo>
                    <a:pt x="0" y="0"/>
                  </a:moveTo>
                  <a:lnTo>
                    <a:pt x="1875767" y="0"/>
                  </a:lnTo>
                  <a:lnTo>
                    <a:pt x="1875767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47" name="TextBox 247"/>
          <p:cNvSpPr txBox="1"/>
          <p:nvPr/>
        </p:nvSpPr>
        <p:spPr>
          <a:xfrm>
            <a:off x="9799512" y="6205390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Flask Application</a:t>
            </a:r>
          </a:p>
        </p:txBody>
      </p:sp>
      <p:sp>
        <p:nvSpPr>
          <p:cNvPr id="248" name="TextBox 248"/>
          <p:cNvSpPr txBox="1"/>
          <p:nvPr/>
        </p:nvSpPr>
        <p:spPr>
          <a:xfrm>
            <a:off x="1177870" y="6821010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Website Requirements</a:t>
            </a:r>
          </a:p>
        </p:txBody>
      </p:sp>
      <p:grpSp>
        <p:nvGrpSpPr>
          <p:cNvPr id="249" name="Group 249"/>
          <p:cNvGrpSpPr/>
          <p:nvPr/>
        </p:nvGrpSpPr>
        <p:grpSpPr>
          <a:xfrm>
            <a:off x="5975180" y="6718629"/>
            <a:ext cx="3293635" cy="524800"/>
            <a:chOff x="0" y="0"/>
            <a:chExt cx="1114143" cy="177525"/>
          </a:xfrm>
        </p:grpSpPr>
        <p:sp>
          <p:nvSpPr>
            <p:cNvPr id="250" name="Freeform 250"/>
            <p:cNvSpPr/>
            <p:nvPr/>
          </p:nvSpPr>
          <p:spPr>
            <a:xfrm>
              <a:off x="0" y="0"/>
              <a:ext cx="1114143" cy="177525"/>
            </a:xfrm>
            <a:custGeom>
              <a:avLst/>
              <a:gdLst/>
              <a:ahLst/>
              <a:cxnLst/>
              <a:rect l="l" t="t" r="r" b="b"/>
              <a:pathLst>
                <a:path w="1114143" h="177525">
                  <a:moveTo>
                    <a:pt x="0" y="0"/>
                  </a:moveTo>
                  <a:lnTo>
                    <a:pt x="1114143" y="0"/>
                  </a:lnTo>
                  <a:lnTo>
                    <a:pt x="1114143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51" name="TextBox 251"/>
          <p:cNvSpPr txBox="1"/>
          <p:nvPr/>
        </p:nvSpPr>
        <p:spPr>
          <a:xfrm>
            <a:off x="6412682" y="6677010"/>
            <a:ext cx="241863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Define Website Requirements incl UX</a:t>
            </a:r>
          </a:p>
        </p:txBody>
      </p:sp>
      <p:sp>
        <p:nvSpPr>
          <p:cNvPr id="252" name="TextBox 252"/>
          <p:cNvSpPr txBox="1"/>
          <p:nvPr/>
        </p:nvSpPr>
        <p:spPr>
          <a:xfrm>
            <a:off x="1177870" y="7435071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Web App Development</a:t>
            </a:r>
          </a:p>
        </p:txBody>
      </p:sp>
      <p:grpSp>
        <p:nvGrpSpPr>
          <p:cNvPr id="253" name="Group 253"/>
          <p:cNvGrpSpPr/>
          <p:nvPr/>
        </p:nvGrpSpPr>
        <p:grpSpPr>
          <a:xfrm>
            <a:off x="9366357" y="7332690"/>
            <a:ext cx="5579635" cy="524800"/>
            <a:chOff x="0" y="0"/>
            <a:chExt cx="1887432" cy="177525"/>
          </a:xfrm>
        </p:grpSpPr>
        <p:sp>
          <p:nvSpPr>
            <p:cNvPr id="254" name="Freeform 254"/>
            <p:cNvSpPr/>
            <p:nvPr/>
          </p:nvSpPr>
          <p:spPr>
            <a:xfrm>
              <a:off x="0" y="0"/>
              <a:ext cx="1887432" cy="177525"/>
            </a:xfrm>
            <a:custGeom>
              <a:avLst/>
              <a:gdLst/>
              <a:ahLst/>
              <a:cxnLst/>
              <a:rect l="l" t="t" r="r" b="b"/>
              <a:pathLst>
                <a:path w="1887432" h="177525">
                  <a:moveTo>
                    <a:pt x="0" y="0"/>
                  </a:moveTo>
                  <a:lnTo>
                    <a:pt x="1887432" y="0"/>
                  </a:lnTo>
                  <a:lnTo>
                    <a:pt x="188743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55" name="TextBox 255"/>
          <p:cNvSpPr txBox="1"/>
          <p:nvPr/>
        </p:nvSpPr>
        <p:spPr>
          <a:xfrm>
            <a:off x="10953846" y="7435071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Web App Development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12797427" y="6718629"/>
            <a:ext cx="2155552" cy="524800"/>
            <a:chOff x="0" y="0"/>
            <a:chExt cx="729162" cy="177525"/>
          </a:xfrm>
        </p:grpSpPr>
        <p:sp>
          <p:nvSpPr>
            <p:cNvPr id="257" name="Freeform 257"/>
            <p:cNvSpPr/>
            <p:nvPr/>
          </p:nvSpPr>
          <p:spPr>
            <a:xfrm>
              <a:off x="0" y="0"/>
              <a:ext cx="729162" cy="177525"/>
            </a:xfrm>
            <a:custGeom>
              <a:avLst/>
              <a:gdLst/>
              <a:ahLst/>
              <a:cxnLst/>
              <a:rect l="l" t="t" r="r" b="b"/>
              <a:pathLst>
                <a:path w="729162" h="177525">
                  <a:moveTo>
                    <a:pt x="0" y="0"/>
                  </a:moveTo>
                  <a:lnTo>
                    <a:pt x="729162" y="0"/>
                  </a:lnTo>
                  <a:lnTo>
                    <a:pt x="729162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58" name="TextBox 258"/>
          <p:cNvSpPr txBox="1"/>
          <p:nvPr/>
        </p:nvSpPr>
        <p:spPr>
          <a:xfrm>
            <a:off x="12771823" y="6830535"/>
            <a:ext cx="2155552" cy="241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FFF5F0"/>
                </a:solidFill>
                <a:latin typeface="Aileron Heavy"/>
              </a:rPr>
              <a:t>Review and Testing</a:t>
            </a:r>
          </a:p>
        </p:txBody>
      </p:sp>
      <p:sp>
        <p:nvSpPr>
          <p:cNvPr id="259" name="TextBox 259"/>
          <p:cNvSpPr txBox="1"/>
          <p:nvPr/>
        </p:nvSpPr>
        <p:spPr>
          <a:xfrm>
            <a:off x="1177870" y="8033387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Deployment</a:t>
            </a:r>
          </a:p>
        </p:txBody>
      </p:sp>
      <p:grpSp>
        <p:nvGrpSpPr>
          <p:cNvPr id="260" name="Group 260"/>
          <p:cNvGrpSpPr/>
          <p:nvPr/>
        </p:nvGrpSpPr>
        <p:grpSpPr>
          <a:xfrm>
            <a:off x="11633740" y="7931006"/>
            <a:ext cx="3293635" cy="524800"/>
            <a:chOff x="0" y="0"/>
            <a:chExt cx="1114143" cy="177525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1114143" cy="177525"/>
            </a:xfrm>
            <a:custGeom>
              <a:avLst/>
              <a:gdLst/>
              <a:ahLst/>
              <a:cxnLst/>
              <a:rect l="l" t="t" r="r" b="b"/>
              <a:pathLst>
                <a:path w="1114143" h="177525">
                  <a:moveTo>
                    <a:pt x="0" y="0"/>
                  </a:moveTo>
                  <a:lnTo>
                    <a:pt x="1114143" y="0"/>
                  </a:lnTo>
                  <a:lnTo>
                    <a:pt x="1114143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62" name="TextBox 262"/>
          <p:cNvSpPr txBox="1"/>
          <p:nvPr/>
        </p:nvSpPr>
        <p:spPr>
          <a:xfrm>
            <a:off x="12096255" y="8033387"/>
            <a:ext cx="241863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Deploy to Heroku</a:t>
            </a:r>
          </a:p>
        </p:txBody>
      </p:sp>
      <p:sp>
        <p:nvSpPr>
          <p:cNvPr id="263" name="TextBox 263"/>
          <p:cNvSpPr txBox="1"/>
          <p:nvPr/>
        </p:nvSpPr>
        <p:spPr>
          <a:xfrm>
            <a:off x="1168203" y="8522713"/>
            <a:ext cx="2418631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Documentation &amp; Presentation</a:t>
            </a:r>
          </a:p>
        </p:txBody>
      </p:sp>
      <p:grpSp>
        <p:nvGrpSpPr>
          <p:cNvPr id="264" name="Group 264"/>
          <p:cNvGrpSpPr/>
          <p:nvPr/>
        </p:nvGrpSpPr>
        <p:grpSpPr>
          <a:xfrm>
            <a:off x="7113263" y="8564332"/>
            <a:ext cx="8963666" cy="524800"/>
            <a:chOff x="0" y="0"/>
            <a:chExt cx="3032154" cy="177525"/>
          </a:xfrm>
        </p:grpSpPr>
        <p:sp>
          <p:nvSpPr>
            <p:cNvPr id="265" name="Freeform 265"/>
            <p:cNvSpPr/>
            <p:nvPr/>
          </p:nvSpPr>
          <p:spPr>
            <a:xfrm>
              <a:off x="0" y="0"/>
              <a:ext cx="3032154" cy="177525"/>
            </a:xfrm>
            <a:custGeom>
              <a:avLst/>
              <a:gdLst/>
              <a:ahLst/>
              <a:cxnLst/>
              <a:rect l="l" t="t" r="r" b="b"/>
              <a:pathLst>
                <a:path w="3032154" h="177525">
                  <a:moveTo>
                    <a:pt x="0" y="0"/>
                  </a:moveTo>
                  <a:lnTo>
                    <a:pt x="3032154" y="0"/>
                  </a:lnTo>
                  <a:lnTo>
                    <a:pt x="3032154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grpSp>
        <p:nvGrpSpPr>
          <p:cNvPr id="266" name="Group 266"/>
          <p:cNvGrpSpPr/>
          <p:nvPr/>
        </p:nvGrpSpPr>
        <p:grpSpPr>
          <a:xfrm>
            <a:off x="15048556" y="4789739"/>
            <a:ext cx="1014028" cy="524800"/>
            <a:chOff x="0" y="0"/>
            <a:chExt cx="1352037" cy="699734"/>
          </a:xfrm>
        </p:grpSpPr>
        <p:grpSp>
          <p:nvGrpSpPr>
            <p:cNvPr id="267" name="Group 267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68" name="Freeform 268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69" name="TextBox 269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70" name="Group 270"/>
          <p:cNvGrpSpPr/>
          <p:nvPr/>
        </p:nvGrpSpPr>
        <p:grpSpPr>
          <a:xfrm>
            <a:off x="15048556" y="5454854"/>
            <a:ext cx="1014028" cy="524800"/>
            <a:chOff x="0" y="0"/>
            <a:chExt cx="1352037" cy="699734"/>
          </a:xfrm>
        </p:grpSpPr>
        <p:grpSp>
          <p:nvGrpSpPr>
            <p:cNvPr id="271" name="Group 271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72" name="Freeform 272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73" name="TextBox 273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74" name="Group 274"/>
          <p:cNvGrpSpPr/>
          <p:nvPr/>
        </p:nvGrpSpPr>
        <p:grpSpPr>
          <a:xfrm>
            <a:off x="15048556" y="6103010"/>
            <a:ext cx="1014028" cy="524800"/>
            <a:chOff x="0" y="0"/>
            <a:chExt cx="1352037" cy="699734"/>
          </a:xfrm>
        </p:grpSpPr>
        <p:grpSp>
          <p:nvGrpSpPr>
            <p:cNvPr id="275" name="Group 275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76" name="Freeform 276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77" name="TextBox 277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78" name="Group 278"/>
          <p:cNvGrpSpPr/>
          <p:nvPr/>
        </p:nvGrpSpPr>
        <p:grpSpPr>
          <a:xfrm>
            <a:off x="15048556" y="6718629"/>
            <a:ext cx="1014028" cy="524800"/>
            <a:chOff x="0" y="0"/>
            <a:chExt cx="1352037" cy="699734"/>
          </a:xfrm>
        </p:grpSpPr>
        <p:grpSp>
          <p:nvGrpSpPr>
            <p:cNvPr id="279" name="Group 279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80" name="Freeform 280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81" name="TextBox 281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82" name="Group 282"/>
          <p:cNvGrpSpPr/>
          <p:nvPr/>
        </p:nvGrpSpPr>
        <p:grpSpPr>
          <a:xfrm>
            <a:off x="15048556" y="7332690"/>
            <a:ext cx="1014028" cy="524800"/>
            <a:chOff x="0" y="0"/>
            <a:chExt cx="1352037" cy="699734"/>
          </a:xfrm>
        </p:grpSpPr>
        <p:grpSp>
          <p:nvGrpSpPr>
            <p:cNvPr id="283" name="Group 283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84" name="Freeform 284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85" name="TextBox 285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grpSp>
        <p:nvGrpSpPr>
          <p:cNvPr id="286" name="Group 286"/>
          <p:cNvGrpSpPr/>
          <p:nvPr/>
        </p:nvGrpSpPr>
        <p:grpSpPr>
          <a:xfrm>
            <a:off x="15048556" y="7931006"/>
            <a:ext cx="1014028" cy="524800"/>
            <a:chOff x="0" y="0"/>
            <a:chExt cx="1352037" cy="699734"/>
          </a:xfrm>
        </p:grpSpPr>
        <p:grpSp>
          <p:nvGrpSpPr>
            <p:cNvPr id="287" name="Group 287"/>
            <p:cNvGrpSpPr/>
            <p:nvPr/>
          </p:nvGrpSpPr>
          <p:grpSpPr>
            <a:xfrm>
              <a:off x="0" y="0"/>
              <a:ext cx="1352037" cy="699734"/>
              <a:chOff x="0" y="0"/>
              <a:chExt cx="343017" cy="177525"/>
            </a:xfrm>
          </p:grpSpPr>
          <p:sp>
            <p:nvSpPr>
              <p:cNvPr id="288" name="Freeform 288"/>
              <p:cNvSpPr/>
              <p:nvPr/>
            </p:nvSpPr>
            <p:spPr>
              <a:xfrm>
                <a:off x="0" y="0"/>
                <a:ext cx="343017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343017" h="177525">
                    <a:moveTo>
                      <a:pt x="0" y="0"/>
                    </a:moveTo>
                    <a:lnTo>
                      <a:pt x="343017" y="0"/>
                    </a:lnTo>
                    <a:lnTo>
                      <a:pt x="343017" y="177525"/>
                    </a:lnTo>
                    <a:lnTo>
                      <a:pt x="0" y="177525"/>
                    </a:lnTo>
                    <a:close/>
                  </a:path>
                </a:pathLst>
              </a:custGeom>
              <a:solidFill>
                <a:srgbClr val="053D57"/>
              </a:solidFill>
            </p:spPr>
          </p:sp>
        </p:grpSp>
        <p:sp>
          <p:nvSpPr>
            <p:cNvPr id="289" name="TextBox 289"/>
            <p:cNvSpPr txBox="1"/>
            <p:nvPr/>
          </p:nvSpPr>
          <p:spPr>
            <a:xfrm>
              <a:off x="78726" y="13105"/>
              <a:ext cx="1194586" cy="6449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59"/>
                </a:lnSpc>
              </a:pPr>
              <a:r>
                <a:rPr lang="en-US" sz="1400">
                  <a:solidFill>
                    <a:srgbClr val="FFF5F0"/>
                  </a:solidFill>
                  <a:latin typeface="Aileron Heavy"/>
                </a:rPr>
                <a:t>Test &amp; Embed</a:t>
              </a:r>
            </a:p>
          </p:txBody>
        </p:sp>
      </p:grpSp>
      <p:sp>
        <p:nvSpPr>
          <p:cNvPr id="290" name="TextBox 290"/>
          <p:cNvSpPr txBox="1"/>
          <p:nvPr/>
        </p:nvSpPr>
        <p:spPr>
          <a:xfrm>
            <a:off x="9411457" y="8663193"/>
            <a:ext cx="4375842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Documentation, Readme &amp; Presentation</a:t>
            </a:r>
          </a:p>
        </p:txBody>
      </p:sp>
      <p:grpSp>
        <p:nvGrpSpPr>
          <p:cNvPr id="291" name="Group 291"/>
          <p:cNvGrpSpPr/>
          <p:nvPr/>
        </p:nvGrpSpPr>
        <p:grpSpPr>
          <a:xfrm>
            <a:off x="16175895" y="8564332"/>
            <a:ext cx="1012552" cy="524800"/>
            <a:chOff x="0" y="0"/>
            <a:chExt cx="342518" cy="177525"/>
          </a:xfrm>
        </p:grpSpPr>
        <p:sp>
          <p:nvSpPr>
            <p:cNvPr id="292" name="Freeform 292"/>
            <p:cNvSpPr/>
            <p:nvPr/>
          </p:nvSpPr>
          <p:spPr>
            <a:xfrm>
              <a:off x="0" y="0"/>
              <a:ext cx="342518" cy="177525"/>
            </a:xfrm>
            <a:custGeom>
              <a:avLst/>
              <a:gdLst/>
              <a:ahLst/>
              <a:cxnLst/>
              <a:rect l="l" t="t" r="r" b="b"/>
              <a:pathLst>
                <a:path w="342518" h="177525">
                  <a:moveTo>
                    <a:pt x="0" y="0"/>
                  </a:moveTo>
                  <a:lnTo>
                    <a:pt x="342518" y="0"/>
                  </a:lnTo>
                  <a:lnTo>
                    <a:pt x="342518" y="177525"/>
                  </a:lnTo>
                  <a:lnTo>
                    <a:pt x="0" y="177525"/>
                  </a:lnTo>
                  <a:close/>
                </a:path>
              </a:pathLst>
            </a:custGeom>
            <a:solidFill>
              <a:srgbClr val="053D57"/>
            </a:solidFill>
          </p:spPr>
        </p:sp>
      </p:grpSp>
      <p:sp>
        <p:nvSpPr>
          <p:cNvPr id="293" name="TextBox 293"/>
          <p:cNvSpPr txBox="1"/>
          <p:nvPr/>
        </p:nvSpPr>
        <p:spPr>
          <a:xfrm>
            <a:off x="16175895" y="8666713"/>
            <a:ext cx="1012552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Present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6700" y="3276600"/>
            <a:ext cx="18821400" cy="7467600"/>
          </a:xfrm>
          <a:prstGeom prst="rect">
            <a:avLst/>
          </a:prstGeom>
          <a:solidFill>
            <a:srgbClr val="DDA146">
              <a:alpha val="8980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4" name="AutoShape 4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6" name="AutoShape 6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7620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8" name="AutoShape 8"/>
          <p:cNvSpPr/>
          <p:nvPr/>
        </p:nvSpPr>
        <p:spPr>
          <a:xfrm>
            <a:off x="7648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49911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0" name="AutoShape 10"/>
          <p:cNvSpPr/>
          <p:nvPr/>
        </p:nvSpPr>
        <p:spPr>
          <a:xfrm>
            <a:off x="49939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11" name="AutoShape 11"/>
          <p:cNvSpPr/>
          <p:nvPr/>
        </p:nvSpPr>
        <p:spPr>
          <a:xfrm>
            <a:off x="92202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2" name="AutoShape 12"/>
          <p:cNvSpPr/>
          <p:nvPr/>
        </p:nvSpPr>
        <p:spPr>
          <a:xfrm>
            <a:off x="92202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13" name="AutoShape 13"/>
          <p:cNvSpPr/>
          <p:nvPr/>
        </p:nvSpPr>
        <p:spPr>
          <a:xfrm>
            <a:off x="134493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4" name="AutoShape 14"/>
          <p:cNvSpPr/>
          <p:nvPr/>
        </p:nvSpPr>
        <p:spPr>
          <a:xfrm>
            <a:off x="134493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t="18248" r="1032" b="24977"/>
          <a:stretch>
            <a:fillRect/>
          </a:stretch>
        </p:blipFill>
        <p:spPr>
          <a:xfrm>
            <a:off x="5301712" y="3411591"/>
            <a:ext cx="1066429" cy="61176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57075" y="4199212"/>
            <a:ext cx="1462860" cy="5851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 l="24141" r="21085"/>
          <a:stretch>
            <a:fillRect/>
          </a:stretch>
        </p:blipFill>
        <p:spPr>
          <a:xfrm>
            <a:off x="5557055" y="4177863"/>
            <a:ext cx="639794" cy="62784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31378" y="3473025"/>
            <a:ext cx="1829658" cy="102343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49300" y="6975822"/>
            <a:ext cx="2170147" cy="141602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t="34461" b="32068"/>
          <a:stretch>
            <a:fillRect/>
          </a:stretch>
        </p:blipFill>
        <p:spPr>
          <a:xfrm>
            <a:off x="9994900" y="7497956"/>
            <a:ext cx="2527299" cy="84589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31078" y="3473025"/>
            <a:ext cx="1114853" cy="45012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00326" y="6609011"/>
            <a:ext cx="1340014" cy="59071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38897" y="6573975"/>
            <a:ext cx="3133676" cy="8728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107734" y="4951954"/>
            <a:ext cx="1730559" cy="73448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131507" y="4832533"/>
            <a:ext cx="2229400" cy="946199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rcRect t="35418" b="26946"/>
          <a:stretch>
            <a:fillRect/>
          </a:stretch>
        </p:blipFill>
        <p:spPr>
          <a:xfrm>
            <a:off x="15450961" y="7250215"/>
            <a:ext cx="1990050" cy="74895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257075" y="8247153"/>
            <a:ext cx="1558273" cy="87263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4183401" y="4496464"/>
            <a:ext cx="2608498" cy="76160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rcRect l="19267" t="7712" r="12499" b="16578"/>
          <a:stretch>
            <a:fillRect/>
          </a:stretch>
        </p:blipFill>
        <p:spPr>
          <a:xfrm>
            <a:off x="5557055" y="6558522"/>
            <a:ext cx="1065629" cy="69169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34981" y="3923147"/>
            <a:ext cx="2356554" cy="145615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530209" y="7536565"/>
            <a:ext cx="1119320" cy="48130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5224590" y="8423281"/>
            <a:ext cx="1772804" cy="39645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rcRect l="10769" t="38912" r="16310" b="38938"/>
          <a:stretch>
            <a:fillRect/>
          </a:stretch>
        </p:blipFill>
        <p:spPr>
          <a:xfrm>
            <a:off x="7177889" y="7497003"/>
            <a:ext cx="1362450" cy="551801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0725661" y="6131842"/>
            <a:ext cx="1065778" cy="110015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7641671" y="5037891"/>
            <a:ext cx="693668" cy="71604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6663009" y="5732853"/>
            <a:ext cx="668771" cy="668771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55321" y="2066925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SOURCES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87242" y="1522889"/>
            <a:ext cx="3690058" cy="160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TOOLS &amp; MACHINE LEARNING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13521" y="2066925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WEB APP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05932" y="1853581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VISUALISATIONS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868495" y="3539490"/>
            <a:ext cx="3238310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CHARTING TOOLS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42621" y="5547808"/>
            <a:ext cx="3616679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DESIGN &amp; FRONT END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38725" y="400050"/>
            <a:ext cx="821055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5F0"/>
                </a:solidFill>
                <a:latin typeface="Aileron Heavy"/>
              </a:rPr>
              <a:t>THE TOOLBOX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F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24421" y="2064854"/>
            <a:ext cx="3608673" cy="15315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63020" y="4059402"/>
            <a:ext cx="2731475" cy="152788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571500" y="1665507"/>
            <a:ext cx="8182580" cy="1489505"/>
            <a:chOff x="0" y="0"/>
            <a:chExt cx="10910107" cy="198600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10111"/>
              <a:ext cx="1091010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625"/>
              <a:ext cx="10910107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FFF5F0"/>
                  </a:solidFill>
                  <a:latin typeface="Inter Bold"/>
                </a:rPr>
                <a:t>THE ARCHITECTURE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98215" y="6179110"/>
            <a:ext cx="2061085" cy="2127572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317500" y="3155012"/>
            <a:ext cx="2747962" cy="6316145"/>
            <a:chOff x="0" y="0"/>
            <a:chExt cx="2795733" cy="64259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95733" cy="6425945"/>
            </a:xfrm>
            <a:custGeom>
              <a:avLst/>
              <a:gdLst/>
              <a:ahLst/>
              <a:cxnLst/>
              <a:rect l="l" t="t" r="r" b="b"/>
              <a:pathLst>
                <a:path w="2795733" h="6425945">
                  <a:moveTo>
                    <a:pt x="0" y="0"/>
                  </a:moveTo>
                  <a:lnTo>
                    <a:pt x="2795733" y="0"/>
                  </a:lnTo>
                  <a:lnTo>
                    <a:pt x="2795733" y="6425945"/>
                  </a:lnTo>
                  <a:lnTo>
                    <a:pt x="0" y="6425945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482386" y="3155012"/>
            <a:ext cx="2747962" cy="2201345"/>
            <a:chOff x="0" y="0"/>
            <a:chExt cx="2795733" cy="22396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95733" cy="2239613"/>
            </a:xfrm>
            <a:custGeom>
              <a:avLst/>
              <a:gdLst/>
              <a:ahLst/>
              <a:cxnLst/>
              <a:rect l="l" t="t" r="r" b="b"/>
              <a:pathLst>
                <a:path w="2795733" h="2239613">
                  <a:moveTo>
                    <a:pt x="0" y="0"/>
                  </a:moveTo>
                  <a:lnTo>
                    <a:pt x="2795733" y="0"/>
                  </a:lnTo>
                  <a:lnTo>
                    <a:pt x="2795733" y="2239613"/>
                  </a:lnTo>
                  <a:lnTo>
                    <a:pt x="0" y="2239613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724077" y="3155012"/>
            <a:ext cx="2747962" cy="6316145"/>
            <a:chOff x="0" y="0"/>
            <a:chExt cx="2795733" cy="64259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95733" cy="6425945"/>
            </a:xfrm>
            <a:custGeom>
              <a:avLst/>
              <a:gdLst/>
              <a:ahLst/>
              <a:cxnLst/>
              <a:rect l="l" t="t" r="r" b="b"/>
              <a:pathLst>
                <a:path w="2795733" h="6425945">
                  <a:moveTo>
                    <a:pt x="0" y="0"/>
                  </a:moveTo>
                  <a:lnTo>
                    <a:pt x="2795733" y="0"/>
                  </a:lnTo>
                  <a:lnTo>
                    <a:pt x="2795733" y="6425945"/>
                  </a:lnTo>
                  <a:lnTo>
                    <a:pt x="0" y="6425945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3482386" y="7348470"/>
            <a:ext cx="2747962" cy="2160588"/>
            <a:chOff x="0" y="0"/>
            <a:chExt cx="2795733" cy="219814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95733" cy="2198147"/>
            </a:xfrm>
            <a:custGeom>
              <a:avLst/>
              <a:gdLst/>
              <a:ahLst/>
              <a:cxnLst/>
              <a:rect l="l" t="t" r="r" b="b"/>
              <a:pathLst>
                <a:path w="2795733" h="2198147">
                  <a:moveTo>
                    <a:pt x="0" y="0"/>
                  </a:moveTo>
                  <a:lnTo>
                    <a:pt x="2795733" y="0"/>
                  </a:lnTo>
                  <a:lnTo>
                    <a:pt x="2795733" y="2198147"/>
                  </a:lnTo>
                  <a:lnTo>
                    <a:pt x="0" y="2198147"/>
                  </a:lnTo>
                  <a:close/>
                </a:path>
              </a:pathLst>
            </a:custGeom>
            <a:solidFill>
              <a:srgbClr val="FFF5F0"/>
            </a:solidFill>
          </p:spPr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3204" y="4437749"/>
            <a:ext cx="2356554" cy="145615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186360" y="3296497"/>
            <a:ext cx="1340014" cy="59071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 l="24141" r="21085"/>
          <a:stretch>
            <a:fillRect/>
          </a:stretch>
        </p:blipFill>
        <p:spPr>
          <a:xfrm>
            <a:off x="4408284" y="7349984"/>
            <a:ext cx="896166" cy="87942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rcRect t="34461" b="32068"/>
          <a:stretch>
            <a:fillRect/>
          </a:stretch>
        </p:blipFill>
        <p:spPr>
          <a:xfrm>
            <a:off x="6834409" y="3168908"/>
            <a:ext cx="2527299" cy="84589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758407" y="4097958"/>
            <a:ext cx="1352550" cy="135255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437169" y="7503384"/>
            <a:ext cx="1370824" cy="155775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95481" y="7452044"/>
            <a:ext cx="654200" cy="675303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7192352" y="4154209"/>
            <a:ext cx="1811413" cy="1240049"/>
            <a:chOff x="0" y="0"/>
            <a:chExt cx="2795733" cy="191389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3658561" y="8127347"/>
            <a:ext cx="2408313" cy="1240049"/>
            <a:chOff x="0" y="0"/>
            <a:chExt cx="3716988" cy="191389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716988" cy="1913890"/>
            </a:xfrm>
            <a:custGeom>
              <a:avLst/>
              <a:gdLst/>
              <a:ahLst/>
              <a:cxnLst/>
              <a:rect l="l" t="t" r="r" b="b"/>
              <a:pathLst>
                <a:path w="3716988" h="1913890">
                  <a:moveTo>
                    <a:pt x="0" y="0"/>
                  </a:moveTo>
                  <a:lnTo>
                    <a:pt x="3716988" y="0"/>
                  </a:lnTo>
                  <a:lnTo>
                    <a:pt x="371698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957011" y="3925777"/>
            <a:ext cx="1811413" cy="1240049"/>
            <a:chOff x="0" y="0"/>
            <a:chExt cx="2795733" cy="191389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785775" y="6199655"/>
            <a:ext cx="1811413" cy="1240049"/>
            <a:chOff x="0" y="0"/>
            <a:chExt cx="2795733" cy="191389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884775" y="4499494"/>
            <a:ext cx="773786" cy="550355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3658561" y="8157967"/>
            <a:ext cx="2408313" cy="108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Reference Data Loading &amp; Webscraping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066874" y="4499055"/>
            <a:ext cx="773786" cy="550355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869758" y="8229408"/>
            <a:ext cx="773786" cy="550355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066874" y="8282261"/>
            <a:ext cx="773786" cy="550355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7437169" y="4208060"/>
            <a:ext cx="1235970" cy="1085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Python</a:t>
            </a:r>
          </a:p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Flask</a:t>
            </a:r>
          </a:p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App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957011" y="4160834"/>
            <a:ext cx="1811413" cy="722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ML Model Generator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73496" y="6434713"/>
            <a:ext cx="1235970" cy="722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Data Source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5400000">
            <a:off x="7190599" y="6037907"/>
            <a:ext cx="773786" cy="550355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400000">
            <a:off x="8203111" y="6037907"/>
            <a:ext cx="773786" cy="550355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826074" y="5018482"/>
            <a:ext cx="773786" cy="550355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10800000">
            <a:off x="9826074" y="4014802"/>
            <a:ext cx="773786" cy="550355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9594982" y="3528195"/>
            <a:ext cx="1235970" cy="35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Order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594982" y="5722871"/>
            <a:ext cx="1540770" cy="35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043">
                <a:solidFill>
                  <a:srgbClr val="FFF5F0"/>
                </a:solidFill>
                <a:latin typeface="Aileron Heavy"/>
              </a:rPr>
              <a:t>Suggestion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61875" y="1557573"/>
            <a:ext cx="3588044" cy="20093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4154" y="3958353"/>
            <a:ext cx="3363485" cy="196763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04090" y="7039923"/>
            <a:ext cx="3903613" cy="87296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99147" y="4222314"/>
            <a:ext cx="700088" cy="5550336"/>
            <a:chOff x="0" y="0"/>
            <a:chExt cx="546295" cy="43310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6295" cy="4331059"/>
            </a:xfrm>
            <a:custGeom>
              <a:avLst/>
              <a:gdLst/>
              <a:ahLst/>
              <a:cxnLst/>
              <a:rect l="l" t="t" r="r" b="b"/>
              <a:pathLst>
                <a:path w="546295" h="4331059">
                  <a:moveTo>
                    <a:pt x="0" y="0"/>
                  </a:moveTo>
                  <a:lnTo>
                    <a:pt x="546295" y="0"/>
                  </a:lnTo>
                  <a:lnTo>
                    <a:pt x="546295" y="4331059"/>
                  </a:lnTo>
                  <a:lnTo>
                    <a:pt x="0" y="4331059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6405562" y="-1366838"/>
            <a:ext cx="700088" cy="8558212"/>
            <a:chOff x="0" y="0"/>
            <a:chExt cx="546295" cy="66781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6295" cy="6678175"/>
            </a:xfrm>
            <a:custGeom>
              <a:avLst/>
              <a:gdLst/>
              <a:ahLst/>
              <a:cxnLst/>
              <a:rect l="l" t="t" r="r" b="b"/>
              <a:pathLst>
                <a:path w="546295" h="6678175">
                  <a:moveTo>
                    <a:pt x="0" y="0"/>
                  </a:moveTo>
                  <a:lnTo>
                    <a:pt x="546295" y="0"/>
                  </a:lnTo>
                  <a:lnTo>
                    <a:pt x="546295" y="6678175"/>
                  </a:lnTo>
                  <a:lnTo>
                    <a:pt x="0" y="667817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3500438" y="2347912"/>
            <a:ext cx="700088" cy="2747962"/>
            <a:chOff x="0" y="0"/>
            <a:chExt cx="546295" cy="21443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9310688" y="2347912"/>
            <a:ext cx="700088" cy="2747962"/>
            <a:chOff x="0" y="0"/>
            <a:chExt cx="546295" cy="21443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6405562" y="2347912"/>
            <a:ext cx="700088" cy="2747962"/>
            <a:chOff x="0" y="0"/>
            <a:chExt cx="546295" cy="21443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62112" y="4222314"/>
            <a:ext cx="700088" cy="1881188"/>
            <a:chOff x="0" y="0"/>
            <a:chExt cx="546295" cy="14679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6295" cy="1467935"/>
            </a:xfrm>
            <a:custGeom>
              <a:avLst/>
              <a:gdLst/>
              <a:ahLst/>
              <a:cxnLst/>
              <a:rect l="l" t="t" r="r" b="b"/>
              <a:pathLst>
                <a:path w="546295" h="1467935">
                  <a:moveTo>
                    <a:pt x="0" y="0"/>
                  </a:moveTo>
                  <a:lnTo>
                    <a:pt x="546295" y="0"/>
                  </a:lnTo>
                  <a:lnTo>
                    <a:pt x="546295" y="1467935"/>
                  </a:lnTo>
                  <a:lnTo>
                    <a:pt x="0" y="146793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662112" y="7891463"/>
            <a:ext cx="700088" cy="1881188"/>
            <a:chOff x="0" y="0"/>
            <a:chExt cx="546295" cy="14679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6295" cy="1467935"/>
            </a:xfrm>
            <a:custGeom>
              <a:avLst/>
              <a:gdLst/>
              <a:ahLst/>
              <a:cxnLst/>
              <a:rect l="l" t="t" r="r" b="b"/>
              <a:pathLst>
                <a:path w="546295" h="1467935">
                  <a:moveTo>
                    <a:pt x="0" y="0"/>
                  </a:moveTo>
                  <a:lnTo>
                    <a:pt x="546295" y="0"/>
                  </a:lnTo>
                  <a:lnTo>
                    <a:pt x="546295" y="1467935"/>
                  </a:lnTo>
                  <a:lnTo>
                    <a:pt x="0" y="146793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62112" y="6266438"/>
            <a:ext cx="700088" cy="1462088"/>
            <a:chOff x="0" y="0"/>
            <a:chExt cx="546295" cy="11409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6295" cy="1140901"/>
            </a:xfrm>
            <a:custGeom>
              <a:avLst/>
              <a:gdLst/>
              <a:ahLst/>
              <a:cxnLst/>
              <a:rect l="l" t="t" r="r" b="b"/>
              <a:pathLst>
                <a:path w="546295" h="1140901">
                  <a:moveTo>
                    <a:pt x="0" y="0"/>
                  </a:moveTo>
                  <a:lnTo>
                    <a:pt x="546295" y="0"/>
                  </a:lnTo>
                  <a:lnTo>
                    <a:pt x="546295" y="1140901"/>
                  </a:lnTo>
                  <a:lnTo>
                    <a:pt x="0" y="1140901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2476500" y="4222314"/>
            <a:ext cx="2747962" cy="1881188"/>
            <a:chOff x="0" y="0"/>
            <a:chExt cx="2795733" cy="19138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28700" y="748870"/>
            <a:ext cx="8182580" cy="1489505"/>
            <a:chOff x="0" y="0"/>
            <a:chExt cx="10910107" cy="198600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410111"/>
              <a:ext cx="1091010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9 Learning Models (80/20 Split)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7625"/>
              <a:ext cx="10910107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MACHINE LEARNING 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 rot="-5400000">
            <a:off x="-207781" y="6580573"/>
            <a:ext cx="2682419" cy="45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000000"/>
                </a:solidFill>
                <a:latin typeface="Aileron Regular"/>
              </a:rPr>
              <a:t>3 Datasets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60357" y="2641759"/>
            <a:ext cx="3990499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Aileron Regular"/>
              </a:rPr>
              <a:t>3 Different Techniques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1164669" y="4987290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Normalised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1288494" y="6841272"/>
            <a:ext cx="140922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Dummy</a:t>
            </a:r>
          </a:p>
        </p:txBody>
      </p:sp>
      <p:sp>
        <p:nvSpPr>
          <p:cNvPr id="36" name="TextBox 36"/>
          <p:cNvSpPr txBox="1"/>
          <p:nvPr/>
        </p:nvSpPr>
        <p:spPr>
          <a:xfrm rot="-5400000">
            <a:off x="1164669" y="8675846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Purch Volume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22044" y="3528777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Popularity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479494" y="3444322"/>
            <a:ext cx="255222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Collaborative Filtering (Cosine</a:t>
            </a:r>
          </a:p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Similarity)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84619" y="3444322"/>
            <a:ext cx="255222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Collaborative Filtering (Pearson</a:t>
            </a:r>
          </a:p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Similarity)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381625" y="4202906"/>
            <a:ext cx="2747962" cy="1881188"/>
            <a:chOff x="0" y="0"/>
            <a:chExt cx="2795733" cy="19138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286750" y="4202906"/>
            <a:ext cx="2747962" cy="1881188"/>
            <a:chOff x="0" y="0"/>
            <a:chExt cx="2795733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2476500" y="7891463"/>
            <a:ext cx="2747962" cy="1881188"/>
            <a:chOff x="0" y="0"/>
            <a:chExt cx="2795733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5381625" y="7891463"/>
            <a:ext cx="2747962" cy="1881188"/>
            <a:chOff x="0" y="0"/>
            <a:chExt cx="2795733" cy="19138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8286750" y="7912883"/>
            <a:ext cx="2747962" cy="1881188"/>
            <a:chOff x="0" y="0"/>
            <a:chExt cx="2795733" cy="19138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2476500" y="6266438"/>
            <a:ext cx="2747962" cy="1462088"/>
            <a:chOff x="0" y="0"/>
            <a:chExt cx="2795733" cy="148750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5381625" y="6266438"/>
            <a:ext cx="2747962" cy="1462088"/>
            <a:chOff x="0" y="0"/>
            <a:chExt cx="2795733" cy="148750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8286750" y="6266438"/>
            <a:ext cx="2747962" cy="1462088"/>
            <a:chOff x="0" y="0"/>
            <a:chExt cx="2795733" cy="148750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8907939" y="4912995"/>
            <a:ext cx="150558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3rd Model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122851" y="4932403"/>
            <a:ext cx="1455261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1st Model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967254" y="4932403"/>
            <a:ext cx="157670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2nd Model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056573" y="6671875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5F0"/>
                </a:solidFill>
                <a:latin typeface="Aileron Heavy"/>
              </a:rPr>
              <a:t>4th Model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981303" y="6671874"/>
            <a:ext cx="154860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5F0"/>
                </a:solidFill>
                <a:latin typeface="Aileron Heavy"/>
              </a:rPr>
              <a:t>5th  Model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914765" y="6671874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FFF5F0"/>
                </a:solidFill>
                <a:latin typeface="Aileron Heavy"/>
              </a:rPr>
              <a:t>6th Model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056573" y="8622972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7th Model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009640" y="8601551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8th Model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914765" y="8601551"/>
            <a:ext cx="14919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9th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69429" y="2169009"/>
            <a:ext cx="10133132" cy="7226271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2124" y="2790825"/>
            <a:ext cx="1096183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77230" y="2895600"/>
            <a:ext cx="1066770" cy="19526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17927" t="4503" r="18297" b="8654"/>
          <a:stretch>
            <a:fillRect/>
          </a:stretch>
        </p:blipFill>
        <p:spPr>
          <a:xfrm>
            <a:off x="3807777" y="5769563"/>
            <a:ext cx="904875" cy="186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41538" y="5714057"/>
            <a:ext cx="504529" cy="18543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28759" t="1643" r="29255"/>
          <a:stretch>
            <a:fillRect/>
          </a:stretch>
        </p:blipFill>
        <p:spPr>
          <a:xfrm>
            <a:off x="5810280" y="5850231"/>
            <a:ext cx="733425" cy="17181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l="17927" t="4503" r="18297" b="8654"/>
          <a:stretch>
            <a:fillRect/>
          </a:stretch>
        </p:blipFill>
        <p:spPr>
          <a:xfrm>
            <a:off x="10162457" y="5769563"/>
            <a:ext cx="904875" cy="186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58351" y="5714057"/>
            <a:ext cx="504529" cy="1854319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8383520">
            <a:off x="2594745" y="5240783"/>
            <a:ext cx="1116013" cy="251746"/>
            <a:chOff x="0" y="0"/>
            <a:chExt cx="1902950" cy="429260"/>
          </a:xfrm>
        </p:grpSpPr>
        <p:sp>
          <p:nvSpPr>
            <p:cNvPr id="18" name="Freeform 18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3916521" y="5231909"/>
            <a:ext cx="687388" cy="251746"/>
            <a:chOff x="0" y="0"/>
            <a:chExt cx="1172088" cy="429260"/>
          </a:xfrm>
        </p:grpSpPr>
        <p:sp>
          <p:nvSpPr>
            <p:cNvPr id="20" name="Freeform 20"/>
            <p:cNvSpPr/>
            <p:nvPr/>
          </p:nvSpPr>
          <p:spPr>
            <a:xfrm>
              <a:off x="0" y="-5080"/>
              <a:ext cx="1172088" cy="434340"/>
            </a:xfrm>
            <a:custGeom>
              <a:avLst/>
              <a:gdLst/>
              <a:ahLst/>
              <a:cxnLst/>
              <a:rect l="l" t="t" r="r" b="b"/>
              <a:pathLst>
                <a:path w="1172088" h="434340">
                  <a:moveTo>
                    <a:pt x="1154308" y="187960"/>
                  </a:moveTo>
                  <a:lnTo>
                    <a:pt x="892688" y="11430"/>
                  </a:lnTo>
                  <a:cubicBezTo>
                    <a:pt x="874908" y="0"/>
                    <a:pt x="852048" y="3810"/>
                    <a:pt x="839348" y="21590"/>
                  </a:cubicBezTo>
                  <a:cubicBezTo>
                    <a:pt x="827918" y="39370"/>
                    <a:pt x="831728" y="62230"/>
                    <a:pt x="849508" y="74930"/>
                  </a:cubicBezTo>
                  <a:lnTo>
                    <a:pt x="100825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08258" y="257810"/>
                  </a:lnTo>
                  <a:lnTo>
                    <a:pt x="849508" y="364490"/>
                  </a:lnTo>
                  <a:cubicBezTo>
                    <a:pt x="831728" y="375920"/>
                    <a:pt x="827918" y="400050"/>
                    <a:pt x="839348" y="417830"/>
                  </a:cubicBezTo>
                  <a:cubicBezTo>
                    <a:pt x="846968" y="429260"/>
                    <a:pt x="858398" y="434340"/>
                    <a:pt x="871098" y="434340"/>
                  </a:cubicBezTo>
                  <a:cubicBezTo>
                    <a:pt x="878718" y="434340"/>
                    <a:pt x="886338" y="431800"/>
                    <a:pt x="892688" y="427990"/>
                  </a:cubicBezTo>
                  <a:lnTo>
                    <a:pt x="1155578" y="251460"/>
                  </a:lnTo>
                  <a:cubicBezTo>
                    <a:pt x="1165738" y="243840"/>
                    <a:pt x="1172088" y="232410"/>
                    <a:pt x="1172088" y="219710"/>
                  </a:cubicBezTo>
                  <a:cubicBezTo>
                    <a:pt x="1172088" y="207010"/>
                    <a:pt x="1165738" y="195580"/>
                    <a:pt x="1154308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1" name="Group 21"/>
          <p:cNvGrpSpPr/>
          <p:nvPr/>
        </p:nvGrpSpPr>
        <p:grpSpPr>
          <a:xfrm rot="2260957">
            <a:off x="4768856" y="5231909"/>
            <a:ext cx="1116013" cy="251746"/>
            <a:chOff x="0" y="0"/>
            <a:chExt cx="1902950" cy="429260"/>
          </a:xfrm>
        </p:grpSpPr>
        <p:sp>
          <p:nvSpPr>
            <p:cNvPr id="22" name="Freeform 22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8266921" y="5134884"/>
            <a:ext cx="687388" cy="251746"/>
            <a:chOff x="0" y="0"/>
            <a:chExt cx="1172088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2088" cy="434340"/>
            </a:xfrm>
            <a:custGeom>
              <a:avLst/>
              <a:gdLst/>
              <a:ahLst/>
              <a:cxnLst/>
              <a:rect l="l" t="t" r="r" b="b"/>
              <a:pathLst>
                <a:path w="1172088" h="434340">
                  <a:moveTo>
                    <a:pt x="1154308" y="187960"/>
                  </a:moveTo>
                  <a:lnTo>
                    <a:pt x="892688" y="11430"/>
                  </a:lnTo>
                  <a:cubicBezTo>
                    <a:pt x="874908" y="0"/>
                    <a:pt x="852048" y="3810"/>
                    <a:pt x="839348" y="21590"/>
                  </a:cubicBezTo>
                  <a:cubicBezTo>
                    <a:pt x="827918" y="39370"/>
                    <a:pt x="831728" y="62230"/>
                    <a:pt x="849508" y="74930"/>
                  </a:cubicBezTo>
                  <a:lnTo>
                    <a:pt x="100825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08258" y="257810"/>
                  </a:lnTo>
                  <a:lnTo>
                    <a:pt x="849508" y="364490"/>
                  </a:lnTo>
                  <a:cubicBezTo>
                    <a:pt x="831728" y="375920"/>
                    <a:pt x="827918" y="400050"/>
                    <a:pt x="839348" y="417830"/>
                  </a:cubicBezTo>
                  <a:cubicBezTo>
                    <a:pt x="846968" y="429260"/>
                    <a:pt x="858398" y="434340"/>
                    <a:pt x="871098" y="434340"/>
                  </a:cubicBezTo>
                  <a:cubicBezTo>
                    <a:pt x="878718" y="434340"/>
                    <a:pt x="886338" y="431800"/>
                    <a:pt x="892688" y="427990"/>
                  </a:cubicBezTo>
                  <a:lnTo>
                    <a:pt x="1155578" y="251460"/>
                  </a:lnTo>
                  <a:cubicBezTo>
                    <a:pt x="1165738" y="243840"/>
                    <a:pt x="1172088" y="232410"/>
                    <a:pt x="1172088" y="219710"/>
                  </a:cubicBezTo>
                  <a:cubicBezTo>
                    <a:pt x="1172088" y="207010"/>
                    <a:pt x="1165738" y="195580"/>
                    <a:pt x="1154308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5" name="Group 25"/>
          <p:cNvGrpSpPr/>
          <p:nvPr/>
        </p:nvGrpSpPr>
        <p:grpSpPr>
          <a:xfrm rot="2260957">
            <a:off x="9207506" y="5134884"/>
            <a:ext cx="1116013" cy="251746"/>
            <a:chOff x="0" y="0"/>
            <a:chExt cx="1902950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1781926">
            <a:off x="6239652" y="5134884"/>
            <a:ext cx="1730911" cy="251746"/>
            <a:chOff x="0" y="0"/>
            <a:chExt cx="2951434" cy="429260"/>
          </a:xfrm>
        </p:grpSpPr>
        <p:sp>
          <p:nvSpPr>
            <p:cNvPr id="28" name="Freeform 28"/>
            <p:cNvSpPr/>
            <p:nvPr/>
          </p:nvSpPr>
          <p:spPr>
            <a:xfrm>
              <a:off x="0" y="-5080"/>
              <a:ext cx="2951434" cy="434340"/>
            </a:xfrm>
            <a:custGeom>
              <a:avLst/>
              <a:gdLst/>
              <a:ahLst/>
              <a:cxnLst/>
              <a:rect l="l" t="t" r="r" b="b"/>
              <a:pathLst>
                <a:path w="2951434" h="434340">
                  <a:moveTo>
                    <a:pt x="2933654" y="187960"/>
                  </a:moveTo>
                  <a:lnTo>
                    <a:pt x="2672034" y="11430"/>
                  </a:lnTo>
                  <a:cubicBezTo>
                    <a:pt x="2654254" y="0"/>
                    <a:pt x="2631394" y="3810"/>
                    <a:pt x="2618694" y="21590"/>
                  </a:cubicBezTo>
                  <a:cubicBezTo>
                    <a:pt x="2607264" y="39370"/>
                    <a:pt x="2611074" y="62230"/>
                    <a:pt x="2628854" y="74930"/>
                  </a:cubicBezTo>
                  <a:lnTo>
                    <a:pt x="278760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87604" y="257810"/>
                  </a:lnTo>
                  <a:lnTo>
                    <a:pt x="2628854" y="364490"/>
                  </a:lnTo>
                  <a:cubicBezTo>
                    <a:pt x="2611074" y="375920"/>
                    <a:pt x="2607264" y="400050"/>
                    <a:pt x="2618694" y="417830"/>
                  </a:cubicBezTo>
                  <a:cubicBezTo>
                    <a:pt x="2626314" y="429260"/>
                    <a:pt x="2637744" y="434340"/>
                    <a:pt x="2650444" y="434340"/>
                  </a:cubicBezTo>
                  <a:cubicBezTo>
                    <a:pt x="2658064" y="434340"/>
                    <a:pt x="2665684" y="431800"/>
                    <a:pt x="2672034" y="427990"/>
                  </a:cubicBezTo>
                  <a:lnTo>
                    <a:pt x="2934924" y="251460"/>
                  </a:lnTo>
                  <a:cubicBezTo>
                    <a:pt x="2945084" y="243840"/>
                    <a:pt x="2951434" y="232410"/>
                    <a:pt x="2951434" y="219710"/>
                  </a:cubicBezTo>
                  <a:cubicBezTo>
                    <a:pt x="2951434" y="207010"/>
                    <a:pt x="2945084" y="195580"/>
                    <a:pt x="2933654" y="187960"/>
                  </a:cubicBez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5150326" y="3952758"/>
            <a:ext cx="2691792" cy="264881"/>
            <a:chOff x="0" y="0"/>
            <a:chExt cx="4400979" cy="433070"/>
          </a:xfrm>
        </p:grpSpPr>
        <p:sp>
          <p:nvSpPr>
            <p:cNvPr id="30" name="Freeform 30"/>
            <p:cNvSpPr/>
            <p:nvPr/>
          </p:nvSpPr>
          <p:spPr>
            <a:xfrm>
              <a:off x="0" y="-5080"/>
              <a:ext cx="4402249" cy="436880"/>
            </a:xfrm>
            <a:custGeom>
              <a:avLst/>
              <a:gdLst/>
              <a:ahLst/>
              <a:cxnLst/>
              <a:rect l="l" t="t" r="r" b="b"/>
              <a:pathLst>
                <a:path w="4402249" h="436880">
                  <a:moveTo>
                    <a:pt x="4383199" y="190500"/>
                  </a:moveTo>
                  <a:lnTo>
                    <a:pt x="4121579" y="13970"/>
                  </a:lnTo>
                  <a:cubicBezTo>
                    <a:pt x="4103799" y="2540"/>
                    <a:pt x="4080939" y="6350"/>
                    <a:pt x="4068239" y="24130"/>
                  </a:cubicBezTo>
                  <a:cubicBezTo>
                    <a:pt x="4055539" y="41910"/>
                    <a:pt x="4060619" y="64770"/>
                    <a:pt x="4078399" y="77470"/>
                  </a:cubicBezTo>
                  <a:lnTo>
                    <a:pt x="4234609" y="182880"/>
                  </a:lnTo>
                  <a:lnTo>
                    <a:pt x="162560" y="182880"/>
                  </a:lnTo>
                  <a:lnTo>
                    <a:pt x="321310" y="76200"/>
                  </a:lnTo>
                  <a:cubicBezTo>
                    <a:pt x="339090" y="64770"/>
                    <a:pt x="342900" y="40640"/>
                    <a:pt x="331470" y="22860"/>
                  </a:cubicBezTo>
                  <a:cubicBezTo>
                    <a:pt x="320040" y="5080"/>
                    <a:pt x="297180" y="0"/>
                    <a:pt x="279400" y="11430"/>
                  </a:cubicBezTo>
                  <a:lnTo>
                    <a:pt x="16510" y="187960"/>
                  </a:lnTo>
                  <a:cubicBezTo>
                    <a:pt x="6350" y="195580"/>
                    <a:pt x="0" y="207010"/>
                    <a:pt x="0" y="219710"/>
                  </a:cubicBezTo>
                  <a:cubicBezTo>
                    <a:pt x="0" y="232410"/>
                    <a:pt x="6350" y="243840"/>
                    <a:pt x="16510" y="251460"/>
                  </a:cubicBezTo>
                  <a:lnTo>
                    <a:pt x="279400" y="427990"/>
                  </a:lnTo>
                  <a:cubicBezTo>
                    <a:pt x="285750" y="431800"/>
                    <a:pt x="293370" y="434340"/>
                    <a:pt x="300990" y="434340"/>
                  </a:cubicBezTo>
                  <a:cubicBezTo>
                    <a:pt x="313690" y="434340"/>
                    <a:pt x="325120" y="427990"/>
                    <a:pt x="332740" y="417830"/>
                  </a:cubicBezTo>
                  <a:cubicBezTo>
                    <a:pt x="344170" y="400050"/>
                    <a:pt x="340360" y="377190"/>
                    <a:pt x="322580" y="364490"/>
                  </a:cubicBezTo>
                  <a:lnTo>
                    <a:pt x="163830" y="257810"/>
                  </a:lnTo>
                  <a:lnTo>
                    <a:pt x="4240959" y="257810"/>
                  </a:lnTo>
                  <a:lnTo>
                    <a:pt x="4079669" y="367030"/>
                  </a:lnTo>
                  <a:cubicBezTo>
                    <a:pt x="4061889" y="378460"/>
                    <a:pt x="4058079" y="402590"/>
                    <a:pt x="4069509" y="420370"/>
                  </a:cubicBezTo>
                  <a:cubicBezTo>
                    <a:pt x="4077129" y="431800"/>
                    <a:pt x="4088559" y="436880"/>
                    <a:pt x="4101259" y="436880"/>
                  </a:cubicBezTo>
                  <a:cubicBezTo>
                    <a:pt x="4108879" y="436880"/>
                    <a:pt x="4116499" y="434340"/>
                    <a:pt x="4122849" y="430530"/>
                  </a:cubicBezTo>
                  <a:lnTo>
                    <a:pt x="4385739" y="254000"/>
                  </a:lnTo>
                  <a:cubicBezTo>
                    <a:pt x="4395899" y="246380"/>
                    <a:pt x="4402249" y="234950"/>
                    <a:pt x="4402249" y="222250"/>
                  </a:cubicBezTo>
                  <a:cubicBezTo>
                    <a:pt x="4402249" y="209550"/>
                    <a:pt x="4394629" y="196850"/>
                    <a:pt x="4383199" y="19050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93802" y="2300807"/>
            <a:ext cx="1470894" cy="118958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69429" y="1076325"/>
            <a:ext cx="100430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COLLABORATIVE FILTERING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72670" y="5045362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06006" y="5105400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65336" y="4948337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10615" y="5182522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19495" y="4948337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81909" y="5105400"/>
            <a:ext cx="163733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C0012"/>
                </a:solidFill>
                <a:latin typeface="Aileron Regular"/>
              </a:rPr>
              <a:t>RECOMMEND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50326" y="3696652"/>
            <a:ext cx="269179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SIMILAR BUYERS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72670" y="2583180"/>
            <a:ext cx="94710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I am Fred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144000" y="2300807"/>
            <a:ext cx="1470894" cy="1189586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518126" y="2615565"/>
            <a:ext cx="98282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I am Jane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62403" y="7991475"/>
            <a:ext cx="5947184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Based on Fred's extra purchase, Jane is recommended a 3rd product as they purchase similar items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380</Words>
  <Application>Microsoft Office PowerPoint</Application>
  <PresentationFormat>Custom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Inter Thin Bold</vt:lpstr>
      <vt:lpstr>Montserrat Classic</vt:lpstr>
      <vt:lpstr>Aileron Thin</vt:lpstr>
      <vt:lpstr>Aileron Heavy</vt:lpstr>
      <vt:lpstr>Inter Bold Italics</vt:lpstr>
      <vt:lpstr>Inter Bold</vt:lpstr>
      <vt:lpstr>Arial</vt:lpstr>
      <vt:lpstr>Aileron Regular</vt:lpstr>
      <vt:lpstr>Calibri</vt:lpstr>
      <vt:lpstr>Aileron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eCommerce_project_demo_day</dc:title>
  <dc:creator>Tas Tudor</dc:creator>
  <cp:lastModifiedBy>Tas Tudor</cp:lastModifiedBy>
  <cp:revision>4</cp:revision>
  <dcterms:created xsi:type="dcterms:W3CDTF">2006-08-16T00:00:00Z</dcterms:created>
  <dcterms:modified xsi:type="dcterms:W3CDTF">2020-11-09T04:57:35Z</dcterms:modified>
  <dc:identifier>DAEMnW6iVXk</dc:identifier>
</cp:coreProperties>
</file>